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4"/>
  </p:sldMasterIdLst>
  <p:notesMasterIdLst>
    <p:notesMasterId r:id="rId7"/>
  </p:notesMasterIdLst>
  <p:sldIdLst>
    <p:sldId id="591" r:id="rId5"/>
    <p:sldId id="592" r:id="rId6"/>
  </p:sldIdLst>
  <p:sldSz cx="9144000" cy="6858000" type="screen4x3"/>
  <p:notesSz cx="6797675" cy="98726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FF66"/>
    <a:srgbClr val="99CCFF"/>
    <a:srgbClr val="3399FF"/>
    <a:srgbClr val="FF33AC"/>
    <a:srgbClr val="A8B568"/>
    <a:srgbClr val="C7D9A8"/>
    <a:srgbClr val="F2F0F0"/>
    <a:srgbClr val="F2F2F0"/>
    <a:srgbClr val="C3D3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61" autoAdjust="0"/>
    <p:restoredTop sz="83019" autoAdjust="0"/>
  </p:normalViewPr>
  <p:slideViewPr>
    <p:cSldViewPr snapToGrid="0" snapToObjects="1">
      <p:cViewPr varScale="1">
        <p:scale>
          <a:sx n="110" d="100"/>
          <a:sy n="110" d="100"/>
        </p:scale>
        <p:origin x="1986" y="78"/>
      </p:cViewPr>
      <p:guideLst>
        <p:guide orient="horz" pos="216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65B3A-5DE1-49DA-AA5B-F07C5750CC91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1" y="4689240"/>
            <a:ext cx="5438775" cy="44429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376900"/>
            <a:ext cx="2946400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376900"/>
            <a:ext cx="2946400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4D4951-15C2-4EC8-9BFE-A8770D39BC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3633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 userDrawn="1"/>
        </p:nvCxnSpPr>
        <p:spPr bwMode="auto">
          <a:xfrm>
            <a:off x="252000" y="2570135"/>
            <a:ext cx="864000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42763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4066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4"/>
          <p:cNvSpPr>
            <a:spLocks noGrp="1"/>
          </p:cNvSpPr>
          <p:nvPr>
            <p:ph type="body" sz="quarter" idx="12" hasCustomPrompt="1"/>
          </p:nvPr>
        </p:nvSpPr>
        <p:spPr>
          <a:xfrm>
            <a:off x="252000" y="505223"/>
            <a:ext cx="8640000" cy="300009"/>
          </a:xfrm>
          <a:prstGeom prst="rect">
            <a:avLst/>
          </a:prstGeom>
        </p:spPr>
        <p:txBody>
          <a:bodyPr lIns="72000" tIns="36000" rIns="72000" bIns="36000">
            <a:spAutoFit/>
          </a:bodyPr>
          <a:lstStyle>
            <a:lvl1pPr marL="0" indent="0" eaLnBrk="1" latinLnBrk="0" hangingPunct="1">
              <a:buFontTx/>
              <a:buNone/>
              <a:defRPr sz="1477" b="1" baseline="0"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  <a:lvl5pPr marL="1688165" indent="0">
              <a:buNone/>
              <a:defRPr/>
            </a:lvl5pPr>
          </a:lstStyle>
          <a:p>
            <a:pPr lvl="0"/>
            <a:r>
              <a:rPr lang="ko-KR" altLang="en-US" dirty="0"/>
              <a:t>본문의 핵심사항을 요약 </a:t>
            </a:r>
            <a:r>
              <a:rPr lang="en-US" altLang="ko-KR" dirty="0"/>
              <a:t>/ </a:t>
            </a:r>
            <a:r>
              <a:rPr lang="ko-KR" altLang="en-US" dirty="0"/>
              <a:t>강조하는</a:t>
            </a:r>
            <a:r>
              <a:rPr lang="en-US" altLang="ko-KR" dirty="0"/>
              <a:t>, 2</a:t>
            </a:r>
            <a:r>
              <a:rPr lang="ko-KR" altLang="en-US" dirty="0"/>
              <a:t>줄 이내의 </a:t>
            </a:r>
            <a:r>
              <a:rPr lang="en-US" altLang="ko-KR" dirty="0"/>
              <a:t>Headline</a:t>
            </a:r>
            <a:endParaRPr lang="ko-KR" altLang="en-US" dirty="0"/>
          </a:p>
        </p:txBody>
      </p:sp>
      <p:sp>
        <p:nvSpPr>
          <p:cNvPr id="11" name="내용 개체 틀 7"/>
          <p:cNvSpPr>
            <a:spLocks noGrp="1"/>
          </p:cNvSpPr>
          <p:nvPr>
            <p:ph sz="quarter" idx="17" hasCustomPrompt="1"/>
          </p:nvPr>
        </p:nvSpPr>
        <p:spPr>
          <a:xfrm>
            <a:off x="7055425" y="94953"/>
            <a:ext cx="1836575" cy="243199"/>
          </a:xfrm>
          <a:prstGeom prst="rect">
            <a:avLst/>
          </a:prstGeom>
          <a:solidFill>
            <a:schemeClr val="accent3"/>
          </a:solidFill>
        </p:spPr>
        <p:txBody>
          <a:bodyPr wrap="none" lIns="72000" tIns="36000" rIns="72000" bIns="36000" anchor="ctr">
            <a:spAutoFit/>
          </a:bodyPr>
          <a:lstStyle>
            <a:lvl1pPr marL="0" indent="0" algn="r" eaLnBrk="1" latinLnBrk="0" hangingPunct="1">
              <a:buNone/>
              <a:defRPr lang="ko-KR" altLang="en-US" sz="1108" b="1" baseline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pPr lvl="0" fontAlgn="base">
              <a:spcBef>
                <a:spcPct val="0"/>
              </a:spcBef>
            </a:pPr>
            <a:r>
              <a:rPr lang="ko-KR" altLang="en-US" dirty="0"/>
              <a:t>보고서</a:t>
            </a:r>
            <a:r>
              <a:rPr lang="en-US" altLang="ko-KR" dirty="0"/>
              <a:t>/</a:t>
            </a:r>
            <a:r>
              <a:rPr lang="ko-KR" altLang="en-US" dirty="0" err="1"/>
              <a:t>챕터</a:t>
            </a:r>
            <a:r>
              <a:rPr lang="ko-KR" altLang="en-US" dirty="0"/>
              <a:t> 제목 </a:t>
            </a:r>
            <a:r>
              <a:rPr lang="en-US" altLang="ko-KR" dirty="0"/>
              <a:t>(</a:t>
            </a:r>
            <a:r>
              <a:rPr lang="ko-KR" altLang="en-US" dirty="0"/>
              <a:t>선택적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52903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52000" y="0"/>
            <a:ext cx="8640000" cy="432000"/>
          </a:xfrm>
          <a:prstGeom prst="rect">
            <a:avLst/>
          </a:prstGeom>
          <a:solidFill>
            <a:srgbClr val="1B2E5A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endParaRPr lang="ko-KR" altLang="ko-KR" sz="1662" dirty="0">
              <a:ea typeface="맑은 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6" y="6389773"/>
            <a:ext cx="1489354" cy="557337"/>
          </a:xfrm>
          <a:prstGeom prst="rect">
            <a:avLst/>
          </a:prstGeom>
        </p:spPr>
      </p:pic>
      <p:sp>
        <p:nvSpPr>
          <p:cNvPr id="6" name="바닥글 개체 틀 1"/>
          <p:cNvSpPr txBox="1">
            <a:spLocks/>
          </p:cNvSpPr>
          <p:nvPr userDrawn="1"/>
        </p:nvSpPr>
        <p:spPr>
          <a:xfrm>
            <a:off x="1387882" y="6664933"/>
            <a:ext cx="3813544" cy="15234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algn="r" fontAlgn="ctr">
              <a:lnSpc>
                <a:spcPct val="110000"/>
              </a:lnSpc>
              <a:defRPr sz="900">
                <a:solidFill>
                  <a:schemeClr val="bg2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5pPr>
            <a:lvl6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6pPr>
            <a:lvl7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7pPr>
            <a:lvl8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8pPr>
            <a:lvl9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0" algn="l"/>
            <a:r>
              <a:rPr lang="ko-KR" altLang="en-US" dirty="0">
                <a:solidFill>
                  <a:schemeClr val="bg2"/>
                </a:solidFill>
              </a:rPr>
              <a:t>이 </a:t>
            </a:r>
            <a:r>
              <a:rPr lang="ko-KR" altLang="ko-KR" dirty="0">
                <a:solidFill>
                  <a:schemeClr val="bg2"/>
                </a:solidFill>
              </a:rPr>
              <a:t>정보</a:t>
            </a:r>
            <a:r>
              <a:rPr lang="en-US" altLang="ko-KR" dirty="0">
                <a:solidFill>
                  <a:schemeClr val="bg2"/>
                </a:solidFill>
              </a:rPr>
              <a:t>(</a:t>
            </a:r>
            <a:r>
              <a:rPr lang="ko-KR" altLang="ko-KR" dirty="0">
                <a:solidFill>
                  <a:schemeClr val="bg2"/>
                </a:solidFill>
              </a:rPr>
              <a:t>문서</a:t>
            </a:r>
            <a:r>
              <a:rPr lang="en-US" altLang="ko-KR" dirty="0">
                <a:solidFill>
                  <a:schemeClr val="bg2"/>
                </a:solidFill>
              </a:rPr>
              <a:t>)</a:t>
            </a:r>
            <a:r>
              <a:rPr lang="ko-KR" altLang="ko-KR" dirty="0">
                <a:solidFill>
                  <a:schemeClr val="bg2"/>
                </a:solidFill>
              </a:rPr>
              <a:t>는 </a:t>
            </a:r>
            <a:r>
              <a:rPr lang="en-US" altLang="ko-KR" dirty="0">
                <a:solidFill>
                  <a:schemeClr val="bg2"/>
                </a:solidFill>
              </a:rPr>
              <a:t>DL</a:t>
            </a:r>
            <a:r>
              <a:rPr lang="ko-KR" altLang="en-US" dirty="0">
                <a:solidFill>
                  <a:schemeClr val="bg2"/>
                </a:solidFill>
              </a:rPr>
              <a:t>건설</a:t>
            </a:r>
            <a:r>
              <a:rPr lang="ko-KR" altLang="ko-KR" dirty="0">
                <a:solidFill>
                  <a:schemeClr val="bg2"/>
                </a:solidFill>
              </a:rPr>
              <a:t>의 자산으로서</a:t>
            </a:r>
            <a:r>
              <a:rPr lang="en-US" altLang="ko-KR" dirty="0">
                <a:solidFill>
                  <a:schemeClr val="bg2"/>
                </a:solidFill>
              </a:rPr>
              <a:t>, </a:t>
            </a:r>
            <a:r>
              <a:rPr lang="ko-KR" altLang="ko-KR" dirty="0">
                <a:solidFill>
                  <a:schemeClr val="bg2"/>
                </a:solidFill>
              </a:rPr>
              <a:t>허가 없는 사외반출을 금지합니다</a:t>
            </a:r>
            <a:r>
              <a:rPr lang="en-US" altLang="ko-KR" dirty="0">
                <a:solidFill>
                  <a:schemeClr val="bg2"/>
                </a:solidFill>
              </a:rPr>
              <a:t>.</a:t>
            </a:r>
            <a:endParaRPr lang="ko-KR" altLang="ko-KR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623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</p:sldLayoutIdLst>
  <p:txStyles>
    <p:titleStyle>
      <a:lvl1pPr algn="ctr" defTabSz="844083" rtl="0" eaLnBrk="1" latinLnBrk="1" hangingPunct="1">
        <a:spcBef>
          <a:spcPct val="0"/>
        </a:spcBef>
        <a:buNone/>
        <a:defRPr kumimoji="1" lang="ko-KR" altLang="en-US" sz="1477" b="1" kern="1200" baseline="0">
          <a:solidFill>
            <a:schemeClr val="tx1"/>
          </a:solidFill>
          <a:latin typeface="Arial" pitchFamily="34" charset="0"/>
          <a:ea typeface="HY헤드라인M" pitchFamily="18" charset="-127"/>
          <a:cs typeface="Arial" pitchFamily="34" charset="0"/>
        </a:defRPr>
      </a:lvl1pPr>
    </p:titleStyle>
    <p:bodyStyle>
      <a:lvl1pPr marL="316531" indent="-316531" algn="l" defTabSz="844083" rtl="0" eaLnBrk="1" latinLnBrk="1" hangingPunct="1">
        <a:spcBef>
          <a:spcPct val="20000"/>
        </a:spcBef>
        <a:buSzPct val="70000"/>
        <a:buFont typeface="Wingdings" pitchFamily="2" charset="2"/>
        <a:buChar char=""/>
        <a:defRPr kumimoji="1" lang="ko-KR" altLang="en-US" sz="1108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685817" indent="-263776" algn="l" defTabSz="844083" rtl="0" eaLnBrk="1" latinLnBrk="1" hangingPunct="1">
        <a:spcBef>
          <a:spcPct val="20000"/>
        </a:spcBef>
        <a:buFont typeface="Arial" pitchFamily="34" charset="0"/>
        <a:buChar char="–"/>
        <a:defRPr kumimoji="1" lang="ko-KR" altLang="en-US" sz="1015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2pPr>
      <a:lvl3pPr marL="1055103" indent="-211021" algn="l" defTabSz="844083" rtl="0" eaLnBrk="1" latinLnBrk="1" hangingPunct="1">
        <a:spcBef>
          <a:spcPct val="20000"/>
        </a:spcBef>
        <a:buFont typeface="Arial" pitchFamily="34" charset="0"/>
        <a:buChar char="•"/>
        <a:defRPr kumimoji="1" lang="ko-KR" altLang="en-US" sz="923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3pPr>
      <a:lvl4pPr marL="1477145" indent="-211021" algn="l" defTabSz="844083" rtl="0" eaLnBrk="1" latinLnBrk="1" hangingPunct="1">
        <a:spcBef>
          <a:spcPct val="20000"/>
        </a:spcBef>
        <a:buFont typeface="Arial" pitchFamily="34" charset="0"/>
        <a:buChar char="–"/>
        <a:defRPr kumimoji="1" lang="ko-KR" altLang="en-US" sz="831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4pPr>
      <a:lvl5pPr marL="1899186" indent="-211021" algn="l" defTabSz="844083" rtl="0" eaLnBrk="1" latinLnBrk="1" hangingPunct="1">
        <a:spcBef>
          <a:spcPct val="20000"/>
        </a:spcBef>
        <a:buFont typeface="Arial" pitchFamily="34" charset="0"/>
        <a:buChar char="»"/>
        <a:defRPr kumimoji="1" lang="ko-KR" altLang="en-US" sz="1292" kern="1200">
          <a:solidFill>
            <a:schemeClr val="tx1"/>
          </a:solidFill>
          <a:latin typeface="+mn-lt"/>
          <a:ea typeface="돋움" pitchFamily="50" charset="-127"/>
          <a:cs typeface="+mn-cs"/>
        </a:defRPr>
      </a:lvl5pPr>
      <a:lvl6pPr marL="2321227" indent="-211021" algn="l" defTabSz="844083" rtl="0" eaLnBrk="1" latinLnBrk="1" hangingPunct="1">
        <a:spcBef>
          <a:spcPct val="20000"/>
        </a:spcBef>
        <a:buFont typeface="Arial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indent="-211021" algn="l" defTabSz="844083" rtl="0" eaLnBrk="1" latinLnBrk="1" hangingPunct="1">
        <a:spcBef>
          <a:spcPct val="20000"/>
        </a:spcBef>
        <a:buFont typeface="Arial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7pPr>
      <a:lvl8pPr marL="3165310" indent="-211021" algn="l" defTabSz="844083" rtl="0" eaLnBrk="1" latinLnBrk="1" hangingPunct="1">
        <a:spcBef>
          <a:spcPct val="20000"/>
        </a:spcBef>
        <a:buFont typeface="Arial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8pPr>
      <a:lvl9pPr marL="3587351" indent="-211021" algn="l" defTabSz="844083" rtl="0" eaLnBrk="1" latinLnBrk="1" hangingPunct="1">
        <a:spcBef>
          <a:spcPct val="20000"/>
        </a:spcBef>
        <a:buFont typeface="Arial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272999" y="67853"/>
            <a:ext cx="6474431" cy="317923"/>
          </a:xfrm>
          <a:prstGeom prst="rect">
            <a:avLst/>
          </a:prstGeom>
        </p:spPr>
        <p:txBody>
          <a:bodyPr wrap="square" lIns="71770" tIns="35885" rIns="71770" bIns="35885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en-US" altLang="ko-KR" sz="1595" dirty="0"/>
              <a:t>e</a:t>
            </a:r>
            <a:r>
              <a:rPr lang="ko-KR" altLang="en-US" sz="1595" dirty="0" err="1"/>
              <a:t>편한세상</a:t>
            </a:r>
            <a:r>
              <a:rPr lang="ko-KR" altLang="en-US" sz="1595" dirty="0"/>
              <a:t> 헤이리 </a:t>
            </a:r>
            <a:r>
              <a:rPr lang="en-US" altLang="ko-KR" sz="1595" dirty="0"/>
              <a:t>_</a:t>
            </a:r>
            <a:r>
              <a:rPr lang="ko-KR" altLang="en-US" sz="1595" dirty="0"/>
              <a:t>미술장식품 위치</a:t>
            </a:r>
            <a:endParaRPr lang="en-US" altLang="ko-KR" sz="1396" dirty="0"/>
          </a:p>
        </p:txBody>
      </p:sp>
      <p:sp>
        <p:nvSpPr>
          <p:cNvPr id="5" name="텍스트 개체 틀 3"/>
          <p:cNvSpPr txBox="1">
            <a:spLocks/>
          </p:cNvSpPr>
          <p:nvPr/>
        </p:nvSpPr>
        <p:spPr>
          <a:xfrm>
            <a:off x="6790726" y="87867"/>
            <a:ext cx="2051709" cy="25736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SzPct val="70000"/>
              <a:buFont typeface="Wingdings" pitchFamily="2" charset="2"/>
              <a:buChar char=""/>
              <a:defRPr kumimoji="1" lang="ko-KR" altLang="en-US" sz="1200" kern="120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kumimoji="1" lang="ko-KR" altLang="en-US" sz="1100" kern="120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kumimoji="1" lang="ko-KR" altLang="en-US" sz="1000" kern="120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kumimoji="1" lang="ko-KR" altLang="en-US" sz="900" kern="120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kumimoji="1" lang="ko-KR" altLang="en-US" sz="1400" kern="1200">
                <a:solidFill>
                  <a:schemeClr val="tx1"/>
                </a:solidFill>
                <a:latin typeface="+mn-lt"/>
                <a:ea typeface="돋움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dirty="0">
                <a:solidFill>
                  <a:schemeClr val="bg1"/>
                </a:solidFill>
              </a:rPr>
              <a:t>DL</a:t>
            </a:r>
            <a:r>
              <a:rPr lang="ko-KR" altLang="en-US" dirty="0">
                <a:solidFill>
                  <a:schemeClr val="bg1"/>
                </a:solidFill>
              </a:rPr>
              <a:t>건설 건축기술견적팀</a:t>
            </a: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auto">
          <a:xfrm>
            <a:off x="264012" y="532771"/>
            <a:ext cx="1830796" cy="28733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미술장식품 위치</a:t>
            </a:r>
            <a:r>
              <a:rPr lang="en-US" altLang="ko-KR" sz="14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14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8" name="Text Box 171"/>
          <p:cNvSpPr txBox="1">
            <a:spLocks noChangeArrowheads="1"/>
          </p:cNvSpPr>
          <p:nvPr/>
        </p:nvSpPr>
        <p:spPr bwMode="auto">
          <a:xfrm>
            <a:off x="237556" y="805735"/>
            <a:ext cx="1844533" cy="32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810" tIns="0" rIns="64810" bIns="0" anchor="t" anchorCtr="0">
            <a:noAutofit/>
          </a:bodyPr>
          <a:lstStyle>
            <a:lvl1pPr defTabSz="14017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14017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14017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14017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14017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200000"/>
              </a:lnSpc>
            </a:pPr>
            <a:r>
              <a:rPr lang="ko-KR" altLang="en-US" sz="969" b="1" dirty="0">
                <a:latin typeface="+mn-ea"/>
                <a:ea typeface="+mn-ea"/>
              </a:rPr>
              <a:t>■ 위치선정 </a:t>
            </a:r>
            <a:r>
              <a:rPr lang="en-US" altLang="ko-KR" sz="969" b="1" dirty="0">
                <a:latin typeface="+mn-ea"/>
                <a:ea typeface="+mn-ea"/>
              </a:rPr>
              <a:t>CHECK-LIST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99" y="1133784"/>
            <a:ext cx="7457494" cy="5274735"/>
          </a:xfrm>
          <a:prstGeom prst="rect">
            <a:avLst/>
          </a:prstGeom>
        </p:spPr>
      </p:pic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313558"/>
              </p:ext>
            </p:extLst>
          </p:nvPr>
        </p:nvGraphicFramePr>
        <p:xfrm>
          <a:off x="5568186" y="697152"/>
          <a:ext cx="3334746" cy="2087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168">
                  <a:extLst>
                    <a:ext uri="{9D8B030D-6E8A-4147-A177-3AD203B41FA5}">
                      <a16:colId xmlns:a16="http://schemas.microsoft.com/office/drawing/2014/main" val="3474389039"/>
                    </a:ext>
                  </a:extLst>
                </a:gridCol>
                <a:gridCol w="1221970">
                  <a:extLst>
                    <a:ext uri="{9D8B030D-6E8A-4147-A177-3AD203B41FA5}">
                      <a16:colId xmlns:a16="http://schemas.microsoft.com/office/drawing/2014/main" val="3489456932"/>
                    </a:ext>
                  </a:extLst>
                </a:gridCol>
                <a:gridCol w="1637608">
                  <a:extLst>
                    <a:ext uri="{9D8B030D-6E8A-4147-A177-3AD203B41FA5}">
                      <a16:colId xmlns:a16="http://schemas.microsoft.com/office/drawing/2014/main" val="1532130033"/>
                    </a:ext>
                  </a:extLst>
                </a:gridCol>
              </a:tblGrid>
              <a:tr h="15184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spc="-6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 용</a:t>
                      </a:r>
                      <a:endParaRPr lang="en-US" altLang="ko-KR" sz="800" spc="-6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800" spc="-6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spc="-6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 토</a:t>
                      </a:r>
                      <a:endParaRPr lang="en-US" altLang="ko-KR" sz="800" spc="-6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393717"/>
                  </a:ext>
                </a:extLst>
              </a:tr>
              <a:tr h="286604">
                <a:tc gridSpan="2">
                  <a:txBody>
                    <a:bodyPr/>
                    <a:lstStyle/>
                    <a:p>
                      <a:pPr marL="0" marR="0" lvl="0" indent="0" algn="ctr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700" b="1" kern="1200" spc="-60" baseline="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산출금액</a:t>
                      </a:r>
                      <a:r>
                        <a:rPr lang="ko-KR" altLang="en-US" sz="700" b="1" kern="1200" spc="-60" baseline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700" b="1" kern="1200" spc="-60" baseline="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설치개수</a:t>
                      </a:r>
                      <a:endParaRPr lang="ko-KR" altLang="en-US" sz="700" b="1" kern="1200" spc="-6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700" b="1" kern="1200" spc="-6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2627" marR="21313" marT="21313" marB="21313" anchor="ctr"/>
                </a:tc>
                <a:tc>
                  <a:txBody>
                    <a:bodyPr/>
                    <a:lstStyle/>
                    <a:p>
                      <a:pPr marL="0" marR="0" lvl="0" indent="0" algn="l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700" b="1" kern="1200" spc="-60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9846" marR="16477" marT="16477" marB="16477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765894"/>
                  </a:ext>
                </a:extLst>
              </a:tr>
              <a:tr h="286604">
                <a:tc gridSpan="2">
                  <a:txBody>
                    <a:bodyPr/>
                    <a:lstStyle/>
                    <a:p>
                      <a:pPr marL="0" marR="0" lvl="0" indent="0" algn="ctr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700" b="1" kern="1200" spc="-60" baseline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설치위치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700" b="1" kern="1200" spc="-6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2627" marR="21313" marT="21313" marB="21313" anchor="ctr"/>
                </a:tc>
                <a:tc>
                  <a:txBody>
                    <a:bodyPr/>
                    <a:lstStyle/>
                    <a:p>
                      <a:pPr marL="0" marR="0" lvl="0" indent="0" algn="l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700" b="1" kern="1200" spc="-60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  <a:endParaRPr lang="ko-KR" altLang="en-US" sz="700" b="1" kern="1200" spc="-60" baseline="0" dirty="0">
                        <a:solidFill>
                          <a:srgbClr val="0000FF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9846" marR="16477" marT="16477" marB="16477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331040"/>
                  </a:ext>
                </a:extLst>
              </a:tr>
              <a:tr h="225809">
                <a:tc rowSpan="4">
                  <a:txBody>
                    <a:bodyPr/>
                    <a:lstStyle/>
                    <a:p>
                      <a:pPr marL="0" marR="0" lvl="0" indent="0" algn="ctr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700" b="1" kern="1200" spc="-6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단지특성</a:t>
                      </a:r>
                      <a:endParaRPr lang="ko-KR" altLang="en-US" sz="700" b="1" kern="1200" spc="-6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700" b="1" kern="1200" spc="-6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옹벽 등 경관 </a:t>
                      </a:r>
                      <a:r>
                        <a:rPr lang="ko-KR" altLang="en-US" sz="700" b="1" kern="1200" spc="-6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저해요소</a:t>
                      </a:r>
                      <a:r>
                        <a:rPr lang="ko-KR" altLang="en-US" sz="700" b="1" kern="1200" spc="-6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검토</a:t>
                      </a:r>
                    </a:p>
                  </a:txBody>
                  <a:tcPr marL="42627" marR="21313" marT="21313" marB="21313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700" b="1" kern="1200" spc="-60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단지 서남측</a:t>
                      </a:r>
                      <a:r>
                        <a:rPr lang="en-US" altLang="ko-KR" sz="700" b="1" kern="1200" spc="-60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700" b="1" kern="1200" spc="-60" baseline="0" dirty="0" err="1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하천변</a:t>
                      </a:r>
                      <a:r>
                        <a:rPr lang="ko-KR" altLang="en-US" sz="700" b="1" kern="1200" spc="-60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 옹벽 및 단지 내 </a:t>
                      </a:r>
                      <a:r>
                        <a:rPr lang="ko-KR" altLang="en-US" sz="700" b="1" kern="1200" spc="-60" baseline="0" dirty="0" err="1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단차</a:t>
                      </a:r>
                      <a:endParaRPr lang="ko-KR" altLang="en-US" sz="700" b="1" kern="1200" spc="-60" baseline="0" dirty="0">
                        <a:solidFill>
                          <a:srgbClr val="0000FF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9846" marR="16477" marT="16477" marB="16477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6262752"/>
                  </a:ext>
                </a:extLst>
              </a:tr>
              <a:tr h="225809">
                <a:tc vMerge="1">
                  <a:txBody>
                    <a:bodyPr/>
                    <a:lstStyle/>
                    <a:p>
                      <a:pPr marL="0" marR="0" lvl="0" indent="0" algn="l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700" b="1" kern="1200" spc="-6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2627" marR="21313" marT="21313" marB="21313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700" b="1" kern="1200" spc="-6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700" b="1" kern="1200" spc="-6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층 건축 </a:t>
                      </a:r>
                      <a:r>
                        <a:rPr lang="ko-KR" altLang="en-US" sz="700" b="1" kern="1200" spc="-6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외벽마감</a:t>
                      </a:r>
                      <a:r>
                        <a:rPr lang="ko-KR" altLang="en-US" sz="700" b="1" kern="1200" spc="-6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검토</a:t>
                      </a:r>
                    </a:p>
                  </a:txBody>
                  <a:tcPr marL="42627" marR="21313" marT="21313" marB="21313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700" b="1" kern="1200" spc="-60" baseline="0" dirty="0" err="1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저층부</a:t>
                      </a:r>
                      <a:r>
                        <a:rPr lang="ko-KR" altLang="en-US" sz="700" b="1" kern="1200" spc="-60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b="1" kern="1200" spc="-60" baseline="0" dirty="0" err="1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건축마감</a:t>
                      </a:r>
                      <a:r>
                        <a:rPr lang="ko-KR" altLang="en-US" sz="700" b="1" kern="1200" spc="-60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700" b="1" kern="1200" spc="-60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700" b="1" kern="1200" spc="-60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석재</a:t>
                      </a:r>
                      <a:endParaRPr lang="en-US" altLang="ko-KR" sz="700" b="1" kern="1200" spc="-60" baseline="0" dirty="0">
                        <a:solidFill>
                          <a:srgbClr val="0000FF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9846" marR="16477" marT="16477" marB="16477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77571"/>
                  </a:ext>
                </a:extLst>
              </a:tr>
              <a:tr h="225809">
                <a:tc vMerge="1">
                  <a:txBody>
                    <a:bodyPr/>
                    <a:lstStyle/>
                    <a:p>
                      <a:pPr marL="0" marR="0" lvl="0" indent="0" algn="l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700" b="1" kern="1200" spc="-6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2627" marR="21313" marT="21313" marB="21313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700" b="1" kern="1200" spc="-6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인접단지</a:t>
                      </a:r>
                      <a:r>
                        <a:rPr lang="ko-KR" altLang="en-US" sz="700" b="1" kern="1200" spc="-6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및 메인 </a:t>
                      </a:r>
                      <a:r>
                        <a:rPr lang="ko-KR" altLang="en-US" sz="700" b="1" kern="1200" spc="-6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도시가로</a:t>
                      </a:r>
                      <a:r>
                        <a:rPr lang="ko-KR" altLang="en-US" sz="700" b="1" kern="1200" spc="-6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검토</a:t>
                      </a:r>
                    </a:p>
                  </a:txBody>
                  <a:tcPr marL="42627" marR="21313" marT="21313" marB="21313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700" b="1" kern="1200" spc="-60" baseline="0" dirty="0" err="1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인접단지</a:t>
                      </a:r>
                      <a:r>
                        <a:rPr lang="ko-KR" altLang="en-US" sz="700" b="1" kern="1200" spc="-60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 없음</a:t>
                      </a:r>
                      <a:r>
                        <a:rPr lang="en-US" altLang="ko-KR" sz="700" b="1" kern="1200" spc="-60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700" b="1" kern="1200" spc="-60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도로 통행량 많지 않음</a:t>
                      </a:r>
                      <a:endParaRPr lang="en-US" altLang="ko-KR" sz="700" b="1" kern="1200" spc="-60" baseline="0" dirty="0">
                        <a:solidFill>
                          <a:srgbClr val="0000FF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9846" marR="16477" marT="16477" marB="16477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74699"/>
                  </a:ext>
                </a:extLst>
              </a:tr>
              <a:tr h="225809">
                <a:tc vMerge="1">
                  <a:txBody>
                    <a:bodyPr/>
                    <a:lstStyle/>
                    <a:p>
                      <a:pPr marL="0" marR="0" lvl="0" indent="0" algn="l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700" b="1" kern="1200" spc="-6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2627" marR="21313" marT="21313" marB="21313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700" b="1" kern="1200" spc="-6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외부에서의 경관</a:t>
                      </a:r>
                      <a:r>
                        <a:rPr lang="en-US" altLang="ko-KR" sz="700" b="1" kern="1200" spc="-6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POINT </a:t>
                      </a:r>
                      <a:r>
                        <a:rPr lang="ko-KR" altLang="en-US" sz="700" b="1" kern="1200" spc="-6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검토</a:t>
                      </a:r>
                    </a:p>
                  </a:txBody>
                  <a:tcPr marL="42627" marR="21313" marT="21313" marB="21313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700" b="1" kern="1200" spc="-60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외부 도로에서 노출되는 구간 적음</a:t>
                      </a:r>
                      <a:endParaRPr lang="en-US" altLang="ko-KR" sz="700" b="1" kern="1200" spc="-60" baseline="0" dirty="0">
                        <a:solidFill>
                          <a:srgbClr val="0000FF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9846" marR="16477" marT="16477" marB="16477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537397"/>
                  </a:ext>
                </a:extLst>
              </a:tr>
              <a:tr h="225809">
                <a:tc rowSpan="2">
                  <a:txBody>
                    <a:bodyPr/>
                    <a:lstStyle/>
                    <a:p>
                      <a:pPr marL="0" marR="0" lvl="0" indent="0" algn="ctr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700" b="1" kern="1200" spc="-6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입주민</a:t>
                      </a:r>
                      <a:endParaRPr lang="en-US" altLang="ko-KR" sz="700" b="1" kern="1200" spc="-6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700" b="1" kern="1200" spc="-6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이용성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700" b="1" kern="1200" spc="-6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주요 보행 및 차량 동선 검토</a:t>
                      </a:r>
                    </a:p>
                  </a:txBody>
                  <a:tcPr marL="42627" marR="21313" marT="21313" marB="21313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700" b="1" kern="1200" spc="-60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두 블록을 잇는 교량 </a:t>
                      </a:r>
                      <a:r>
                        <a:rPr lang="en-US" altLang="ko-KR" sz="700" b="1" kern="1200" spc="-60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700" b="1" kern="1200" spc="-60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개소</a:t>
                      </a:r>
                      <a:endParaRPr lang="en-US" altLang="ko-KR" sz="700" b="1" kern="1200" spc="-60" baseline="0" dirty="0">
                        <a:solidFill>
                          <a:srgbClr val="0000FF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9846" marR="16477" marT="16477" marB="16477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78903"/>
                  </a:ext>
                </a:extLst>
              </a:tr>
              <a:tr h="233516">
                <a:tc vMerge="1">
                  <a:txBody>
                    <a:bodyPr/>
                    <a:lstStyle/>
                    <a:p>
                      <a:pPr marL="0" marR="0" lvl="0" indent="0" algn="l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700" b="1" kern="1200" spc="-6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2627" marR="21313" marT="21313" marB="21313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700" b="1" kern="1200" spc="-6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부대시설과의 연계성</a:t>
                      </a:r>
                    </a:p>
                  </a:txBody>
                  <a:tcPr marL="42627" marR="21313" marT="21313" marB="21313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44083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700" b="1" kern="1200" spc="-60" baseline="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중앙광장 주변 커뮤니티시설 집중</a:t>
                      </a:r>
                      <a:endParaRPr lang="en-US" altLang="ko-KR" sz="700" b="1" kern="1200" spc="-60" baseline="0" dirty="0">
                        <a:solidFill>
                          <a:srgbClr val="0000FF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9846" marR="16477" marT="16477" marB="16477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90377"/>
                  </a:ext>
                </a:extLst>
              </a:tr>
            </a:tbl>
          </a:graphicData>
        </a:graphic>
      </p:graphicFrame>
      <p:sp>
        <p:nvSpPr>
          <p:cNvPr id="10" name="자유형 9"/>
          <p:cNvSpPr/>
          <p:nvPr/>
        </p:nvSpPr>
        <p:spPr bwMode="auto">
          <a:xfrm rot="5400000">
            <a:off x="482139" y="1144520"/>
            <a:ext cx="257695" cy="482138"/>
          </a:xfrm>
          <a:custGeom>
            <a:avLst/>
            <a:gdLst>
              <a:gd name="connsiteX0" fmla="*/ 133004 w 257695"/>
              <a:gd name="connsiteY0" fmla="*/ 482138 h 482138"/>
              <a:gd name="connsiteX1" fmla="*/ 133004 w 257695"/>
              <a:gd name="connsiteY1" fmla="*/ 0 h 482138"/>
              <a:gd name="connsiteX2" fmla="*/ 0 w 257695"/>
              <a:gd name="connsiteY2" fmla="*/ 274320 h 482138"/>
              <a:gd name="connsiteX3" fmla="*/ 257695 w 257695"/>
              <a:gd name="connsiteY3" fmla="*/ 274320 h 48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695" h="482138">
                <a:moveTo>
                  <a:pt x="133004" y="482138"/>
                </a:moveTo>
                <a:lnTo>
                  <a:pt x="133004" y="0"/>
                </a:lnTo>
                <a:lnTo>
                  <a:pt x="0" y="274320"/>
                </a:lnTo>
                <a:lnTo>
                  <a:pt x="257695" y="274320"/>
                </a:lnTo>
              </a:path>
            </a:pathLst>
          </a:custGeom>
          <a:noFill/>
          <a:ln w="3175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3497476" y="4333640"/>
            <a:ext cx="410937" cy="195814"/>
          </a:xfrm>
          <a:prstGeom prst="rect">
            <a:avLst/>
          </a:prstGeom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en-US" altLang="ko-KR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+13.50</a:t>
            </a:r>
            <a:endParaRPr lang="ko-KR" altLang="en-US" sz="800" b="1" dirty="0">
              <a:solidFill>
                <a:srgbClr val="FFFF00"/>
              </a:solidFill>
              <a:effectLst>
                <a:glow rad="203200">
                  <a:schemeClr val="tx1">
                    <a:alpha val="45000"/>
                  </a:schemeClr>
                </a:glo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25383" y="4167386"/>
            <a:ext cx="410937" cy="195814"/>
          </a:xfrm>
          <a:prstGeom prst="rect">
            <a:avLst/>
          </a:prstGeom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en-US" altLang="ko-KR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+18.70</a:t>
            </a:r>
            <a:endParaRPr lang="ko-KR" altLang="en-US" sz="800" b="1" dirty="0">
              <a:solidFill>
                <a:srgbClr val="FFFF00"/>
              </a:solidFill>
              <a:effectLst>
                <a:glow rad="203200">
                  <a:schemeClr val="tx1">
                    <a:alpha val="45000"/>
                  </a:schemeClr>
                </a:glo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95595" y="3718499"/>
            <a:ext cx="410937" cy="195814"/>
          </a:xfrm>
          <a:prstGeom prst="rect">
            <a:avLst/>
          </a:prstGeom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en-US" altLang="ko-KR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+28.00</a:t>
            </a:r>
            <a:endParaRPr lang="ko-KR" altLang="en-US" sz="800" b="1" dirty="0">
              <a:solidFill>
                <a:srgbClr val="FFFF00"/>
              </a:solidFill>
              <a:effectLst>
                <a:glow rad="203200">
                  <a:schemeClr val="tx1">
                    <a:alpha val="45000"/>
                  </a:schemeClr>
                </a:glo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26046" y="2997472"/>
            <a:ext cx="410937" cy="195814"/>
          </a:xfrm>
          <a:prstGeom prst="rect">
            <a:avLst/>
          </a:prstGeom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en-US" altLang="ko-KR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+24.30</a:t>
            </a:r>
            <a:endParaRPr lang="ko-KR" altLang="en-US" sz="800" b="1" dirty="0">
              <a:solidFill>
                <a:srgbClr val="FFFF00"/>
              </a:solidFill>
              <a:effectLst>
                <a:glow rad="203200">
                  <a:schemeClr val="tx1">
                    <a:alpha val="45000"/>
                  </a:schemeClr>
                </a:glo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60368" y="4200637"/>
            <a:ext cx="410937" cy="195814"/>
          </a:xfrm>
          <a:prstGeom prst="rect">
            <a:avLst/>
          </a:prstGeom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en-US" altLang="ko-KR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+24.30</a:t>
            </a:r>
            <a:endParaRPr lang="ko-KR" altLang="en-US" sz="800" b="1" dirty="0">
              <a:solidFill>
                <a:srgbClr val="FFFF00"/>
              </a:solidFill>
              <a:effectLst>
                <a:glow rad="203200">
                  <a:schemeClr val="tx1">
                    <a:alpha val="45000"/>
                  </a:schemeClr>
                </a:glo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자유형 10"/>
          <p:cNvSpPr/>
          <p:nvPr/>
        </p:nvSpPr>
        <p:spPr bwMode="auto">
          <a:xfrm>
            <a:off x="1221971" y="3150524"/>
            <a:ext cx="656705" cy="1496291"/>
          </a:xfrm>
          <a:custGeom>
            <a:avLst/>
            <a:gdLst>
              <a:gd name="connsiteX0" fmla="*/ 415636 w 656705"/>
              <a:gd name="connsiteY0" fmla="*/ 0 h 1496291"/>
              <a:gd name="connsiteX1" fmla="*/ 631767 w 656705"/>
              <a:gd name="connsiteY1" fmla="*/ 133003 h 1496291"/>
              <a:gd name="connsiteX2" fmla="*/ 324196 w 656705"/>
              <a:gd name="connsiteY2" fmla="*/ 581891 h 1496291"/>
              <a:gd name="connsiteX3" fmla="*/ 656705 w 656705"/>
              <a:gd name="connsiteY3" fmla="*/ 781396 h 1496291"/>
              <a:gd name="connsiteX4" fmla="*/ 257694 w 656705"/>
              <a:gd name="connsiteY4" fmla="*/ 1413163 h 1496291"/>
              <a:gd name="connsiteX5" fmla="*/ 0 w 656705"/>
              <a:gd name="connsiteY5" fmla="*/ 1496291 h 1496291"/>
              <a:gd name="connsiteX0" fmla="*/ 415636 w 656705"/>
              <a:gd name="connsiteY0" fmla="*/ 0 h 1496291"/>
              <a:gd name="connsiteX1" fmla="*/ 631767 w 656705"/>
              <a:gd name="connsiteY1" fmla="*/ 133003 h 1496291"/>
              <a:gd name="connsiteX2" fmla="*/ 357533 w 656705"/>
              <a:gd name="connsiteY2" fmla="*/ 619991 h 1496291"/>
              <a:gd name="connsiteX3" fmla="*/ 656705 w 656705"/>
              <a:gd name="connsiteY3" fmla="*/ 781396 h 1496291"/>
              <a:gd name="connsiteX4" fmla="*/ 257694 w 656705"/>
              <a:gd name="connsiteY4" fmla="*/ 1413163 h 1496291"/>
              <a:gd name="connsiteX5" fmla="*/ 0 w 656705"/>
              <a:gd name="connsiteY5" fmla="*/ 1496291 h 1496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6705" h="1496291">
                <a:moveTo>
                  <a:pt x="415636" y="0"/>
                </a:moveTo>
                <a:lnTo>
                  <a:pt x="631767" y="133003"/>
                </a:lnTo>
                <a:lnTo>
                  <a:pt x="357533" y="619991"/>
                </a:lnTo>
                <a:lnTo>
                  <a:pt x="656705" y="781396"/>
                </a:lnTo>
                <a:lnTo>
                  <a:pt x="257694" y="1413163"/>
                </a:lnTo>
                <a:lnTo>
                  <a:pt x="0" y="1496291"/>
                </a:lnTo>
              </a:path>
            </a:pathLst>
          </a:cu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 bwMode="auto">
          <a:xfrm>
            <a:off x="1685925" y="2671763"/>
            <a:ext cx="1152525" cy="2305050"/>
          </a:xfrm>
          <a:custGeom>
            <a:avLst/>
            <a:gdLst>
              <a:gd name="connsiteX0" fmla="*/ 923925 w 1152525"/>
              <a:gd name="connsiteY0" fmla="*/ 0 h 2305050"/>
              <a:gd name="connsiteX1" fmla="*/ 1109663 w 1152525"/>
              <a:gd name="connsiteY1" fmla="*/ 133350 h 2305050"/>
              <a:gd name="connsiteX2" fmla="*/ 842963 w 1152525"/>
              <a:gd name="connsiteY2" fmla="*/ 576262 h 2305050"/>
              <a:gd name="connsiteX3" fmla="*/ 1152525 w 1152525"/>
              <a:gd name="connsiteY3" fmla="*/ 752475 h 2305050"/>
              <a:gd name="connsiteX4" fmla="*/ 957263 w 1152525"/>
              <a:gd name="connsiteY4" fmla="*/ 1119187 h 2305050"/>
              <a:gd name="connsiteX5" fmla="*/ 795338 w 1152525"/>
              <a:gd name="connsiteY5" fmla="*/ 1028700 h 2305050"/>
              <a:gd name="connsiteX6" fmla="*/ 366713 w 1152525"/>
              <a:gd name="connsiteY6" fmla="*/ 1824037 h 2305050"/>
              <a:gd name="connsiteX7" fmla="*/ 714375 w 1152525"/>
              <a:gd name="connsiteY7" fmla="*/ 2019300 h 2305050"/>
              <a:gd name="connsiteX8" fmla="*/ 595313 w 1152525"/>
              <a:gd name="connsiteY8" fmla="*/ 2224087 h 2305050"/>
              <a:gd name="connsiteX9" fmla="*/ 376238 w 1152525"/>
              <a:gd name="connsiteY9" fmla="*/ 2305050 h 2305050"/>
              <a:gd name="connsiteX10" fmla="*/ 0 w 1152525"/>
              <a:gd name="connsiteY10" fmla="*/ 2085975 h 230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52525" h="2305050">
                <a:moveTo>
                  <a:pt x="923925" y="0"/>
                </a:moveTo>
                <a:lnTo>
                  <a:pt x="1109663" y="133350"/>
                </a:lnTo>
                <a:lnTo>
                  <a:pt x="842963" y="576262"/>
                </a:lnTo>
                <a:lnTo>
                  <a:pt x="1152525" y="752475"/>
                </a:lnTo>
                <a:lnTo>
                  <a:pt x="957263" y="1119187"/>
                </a:lnTo>
                <a:lnTo>
                  <a:pt x="795338" y="1028700"/>
                </a:lnTo>
                <a:lnTo>
                  <a:pt x="366713" y="1824037"/>
                </a:lnTo>
                <a:lnTo>
                  <a:pt x="714375" y="2019300"/>
                </a:lnTo>
                <a:lnTo>
                  <a:pt x="595313" y="2224087"/>
                </a:lnTo>
                <a:lnTo>
                  <a:pt x="376238" y="2305050"/>
                </a:lnTo>
                <a:lnTo>
                  <a:pt x="0" y="2085975"/>
                </a:lnTo>
              </a:path>
            </a:pathLst>
          </a:cu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자유형 12"/>
          <p:cNvSpPr/>
          <p:nvPr/>
        </p:nvSpPr>
        <p:spPr bwMode="auto">
          <a:xfrm>
            <a:off x="3148013" y="2324100"/>
            <a:ext cx="628649" cy="2686050"/>
          </a:xfrm>
          <a:custGeom>
            <a:avLst/>
            <a:gdLst>
              <a:gd name="connsiteX0" fmla="*/ 309562 w 623887"/>
              <a:gd name="connsiteY0" fmla="*/ 0 h 2686050"/>
              <a:gd name="connsiteX1" fmla="*/ 495300 w 623887"/>
              <a:gd name="connsiteY1" fmla="*/ 104775 h 2686050"/>
              <a:gd name="connsiteX2" fmla="*/ 219075 w 623887"/>
              <a:gd name="connsiteY2" fmla="*/ 581025 h 2686050"/>
              <a:gd name="connsiteX3" fmla="*/ 571500 w 623887"/>
              <a:gd name="connsiteY3" fmla="*/ 790575 h 2686050"/>
              <a:gd name="connsiteX4" fmla="*/ 495300 w 623887"/>
              <a:gd name="connsiteY4" fmla="*/ 938213 h 2686050"/>
              <a:gd name="connsiteX5" fmla="*/ 623887 w 623887"/>
              <a:gd name="connsiteY5" fmla="*/ 995363 h 2686050"/>
              <a:gd name="connsiteX6" fmla="*/ 452437 w 623887"/>
              <a:gd name="connsiteY6" fmla="*/ 1281113 h 2686050"/>
              <a:gd name="connsiteX7" fmla="*/ 552450 w 623887"/>
              <a:gd name="connsiteY7" fmla="*/ 1357313 h 2686050"/>
              <a:gd name="connsiteX8" fmla="*/ 404812 w 623887"/>
              <a:gd name="connsiteY8" fmla="*/ 1652588 h 2686050"/>
              <a:gd name="connsiteX9" fmla="*/ 323850 w 623887"/>
              <a:gd name="connsiteY9" fmla="*/ 1609725 h 2686050"/>
              <a:gd name="connsiteX10" fmla="*/ 0 w 623887"/>
              <a:gd name="connsiteY10" fmla="*/ 2195513 h 2686050"/>
              <a:gd name="connsiteX11" fmla="*/ 280987 w 623887"/>
              <a:gd name="connsiteY11" fmla="*/ 2357438 h 2686050"/>
              <a:gd name="connsiteX12" fmla="*/ 223837 w 623887"/>
              <a:gd name="connsiteY12" fmla="*/ 2476500 h 2686050"/>
              <a:gd name="connsiteX13" fmla="*/ 238125 w 623887"/>
              <a:gd name="connsiteY13" fmla="*/ 2686050 h 2686050"/>
              <a:gd name="connsiteX0" fmla="*/ 309562 w 623887"/>
              <a:gd name="connsiteY0" fmla="*/ 0 h 2686050"/>
              <a:gd name="connsiteX1" fmla="*/ 495300 w 623887"/>
              <a:gd name="connsiteY1" fmla="*/ 104775 h 2686050"/>
              <a:gd name="connsiteX2" fmla="*/ 219075 w 623887"/>
              <a:gd name="connsiteY2" fmla="*/ 581025 h 2686050"/>
              <a:gd name="connsiteX3" fmla="*/ 571500 w 623887"/>
              <a:gd name="connsiteY3" fmla="*/ 790575 h 2686050"/>
              <a:gd name="connsiteX4" fmla="*/ 495300 w 623887"/>
              <a:gd name="connsiteY4" fmla="*/ 938213 h 2686050"/>
              <a:gd name="connsiteX5" fmla="*/ 623887 w 623887"/>
              <a:gd name="connsiteY5" fmla="*/ 995363 h 2686050"/>
              <a:gd name="connsiteX6" fmla="*/ 452437 w 623887"/>
              <a:gd name="connsiteY6" fmla="*/ 1281113 h 2686050"/>
              <a:gd name="connsiteX7" fmla="*/ 573881 w 623887"/>
              <a:gd name="connsiteY7" fmla="*/ 1350169 h 2686050"/>
              <a:gd name="connsiteX8" fmla="*/ 404812 w 623887"/>
              <a:gd name="connsiteY8" fmla="*/ 1652588 h 2686050"/>
              <a:gd name="connsiteX9" fmla="*/ 323850 w 623887"/>
              <a:gd name="connsiteY9" fmla="*/ 1609725 h 2686050"/>
              <a:gd name="connsiteX10" fmla="*/ 0 w 623887"/>
              <a:gd name="connsiteY10" fmla="*/ 2195513 h 2686050"/>
              <a:gd name="connsiteX11" fmla="*/ 280987 w 623887"/>
              <a:gd name="connsiteY11" fmla="*/ 2357438 h 2686050"/>
              <a:gd name="connsiteX12" fmla="*/ 223837 w 623887"/>
              <a:gd name="connsiteY12" fmla="*/ 2476500 h 2686050"/>
              <a:gd name="connsiteX13" fmla="*/ 238125 w 623887"/>
              <a:gd name="connsiteY13" fmla="*/ 2686050 h 2686050"/>
              <a:gd name="connsiteX0" fmla="*/ 309562 w 623887"/>
              <a:gd name="connsiteY0" fmla="*/ 0 h 2686050"/>
              <a:gd name="connsiteX1" fmla="*/ 495300 w 623887"/>
              <a:gd name="connsiteY1" fmla="*/ 104775 h 2686050"/>
              <a:gd name="connsiteX2" fmla="*/ 219075 w 623887"/>
              <a:gd name="connsiteY2" fmla="*/ 581025 h 2686050"/>
              <a:gd name="connsiteX3" fmla="*/ 571500 w 623887"/>
              <a:gd name="connsiteY3" fmla="*/ 790575 h 2686050"/>
              <a:gd name="connsiteX4" fmla="*/ 502444 w 623887"/>
              <a:gd name="connsiteY4" fmla="*/ 912019 h 2686050"/>
              <a:gd name="connsiteX5" fmla="*/ 623887 w 623887"/>
              <a:gd name="connsiteY5" fmla="*/ 995363 h 2686050"/>
              <a:gd name="connsiteX6" fmla="*/ 452437 w 623887"/>
              <a:gd name="connsiteY6" fmla="*/ 1281113 h 2686050"/>
              <a:gd name="connsiteX7" fmla="*/ 573881 w 623887"/>
              <a:gd name="connsiteY7" fmla="*/ 1350169 h 2686050"/>
              <a:gd name="connsiteX8" fmla="*/ 404812 w 623887"/>
              <a:gd name="connsiteY8" fmla="*/ 1652588 h 2686050"/>
              <a:gd name="connsiteX9" fmla="*/ 323850 w 623887"/>
              <a:gd name="connsiteY9" fmla="*/ 1609725 h 2686050"/>
              <a:gd name="connsiteX10" fmla="*/ 0 w 623887"/>
              <a:gd name="connsiteY10" fmla="*/ 2195513 h 2686050"/>
              <a:gd name="connsiteX11" fmla="*/ 280987 w 623887"/>
              <a:gd name="connsiteY11" fmla="*/ 2357438 h 2686050"/>
              <a:gd name="connsiteX12" fmla="*/ 223837 w 623887"/>
              <a:gd name="connsiteY12" fmla="*/ 2476500 h 2686050"/>
              <a:gd name="connsiteX13" fmla="*/ 238125 w 623887"/>
              <a:gd name="connsiteY13" fmla="*/ 2686050 h 2686050"/>
              <a:gd name="connsiteX0" fmla="*/ 309562 w 628649"/>
              <a:gd name="connsiteY0" fmla="*/ 0 h 2686050"/>
              <a:gd name="connsiteX1" fmla="*/ 495300 w 628649"/>
              <a:gd name="connsiteY1" fmla="*/ 104775 h 2686050"/>
              <a:gd name="connsiteX2" fmla="*/ 219075 w 628649"/>
              <a:gd name="connsiteY2" fmla="*/ 581025 h 2686050"/>
              <a:gd name="connsiteX3" fmla="*/ 571500 w 628649"/>
              <a:gd name="connsiteY3" fmla="*/ 790575 h 2686050"/>
              <a:gd name="connsiteX4" fmla="*/ 502444 w 628649"/>
              <a:gd name="connsiteY4" fmla="*/ 912019 h 2686050"/>
              <a:gd name="connsiteX5" fmla="*/ 628649 w 628649"/>
              <a:gd name="connsiteY5" fmla="*/ 985838 h 2686050"/>
              <a:gd name="connsiteX6" fmla="*/ 452437 w 628649"/>
              <a:gd name="connsiteY6" fmla="*/ 1281113 h 2686050"/>
              <a:gd name="connsiteX7" fmla="*/ 573881 w 628649"/>
              <a:gd name="connsiteY7" fmla="*/ 1350169 h 2686050"/>
              <a:gd name="connsiteX8" fmla="*/ 404812 w 628649"/>
              <a:gd name="connsiteY8" fmla="*/ 1652588 h 2686050"/>
              <a:gd name="connsiteX9" fmla="*/ 323850 w 628649"/>
              <a:gd name="connsiteY9" fmla="*/ 1609725 h 2686050"/>
              <a:gd name="connsiteX10" fmla="*/ 0 w 628649"/>
              <a:gd name="connsiteY10" fmla="*/ 2195513 h 2686050"/>
              <a:gd name="connsiteX11" fmla="*/ 280987 w 628649"/>
              <a:gd name="connsiteY11" fmla="*/ 2357438 h 2686050"/>
              <a:gd name="connsiteX12" fmla="*/ 223837 w 628649"/>
              <a:gd name="connsiteY12" fmla="*/ 2476500 h 2686050"/>
              <a:gd name="connsiteX13" fmla="*/ 238125 w 628649"/>
              <a:gd name="connsiteY13" fmla="*/ 2686050 h 268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28649" h="2686050">
                <a:moveTo>
                  <a:pt x="309562" y="0"/>
                </a:moveTo>
                <a:lnTo>
                  <a:pt x="495300" y="104775"/>
                </a:lnTo>
                <a:lnTo>
                  <a:pt x="219075" y="581025"/>
                </a:lnTo>
                <a:lnTo>
                  <a:pt x="571500" y="790575"/>
                </a:lnTo>
                <a:lnTo>
                  <a:pt x="502444" y="912019"/>
                </a:lnTo>
                <a:lnTo>
                  <a:pt x="628649" y="985838"/>
                </a:lnTo>
                <a:lnTo>
                  <a:pt x="452437" y="1281113"/>
                </a:lnTo>
                <a:lnTo>
                  <a:pt x="573881" y="1350169"/>
                </a:lnTo>
                <a:lnTo>
                  <a:pt x="404812" y="1652588"/>
                </a:lnTo>
                <a:lnTo>
                  <a:pt x="323850" y="1609725"/>
                </a:lnTo>
                <a:lnTo>
                  <a:pt x="0" y="2195513"/>
                </a:lnTo>
                <a:lnTo>
                  <a:pt x="280987" y="2357438"/>
                </a:lnTo>
                <a:lnTo>
                  <a:pt x="223837" y="2476500"/>
                </a:lnTo>
                <a:lnTo>
                  <a:pt x="238125" y="2686050"/>
                </a:lnTo>
              </a:path>
            </a:pathLst>
          </a:cu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3568913" y="2714390"/>
            <a:ext cx="410937" cy="195814"/>
          </a:xfrm>
          <a:prstGeom prst="rect">
            <a:avLst/>
          </a:prstGeom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en-US" altLang="ko-KR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+13.50</a:t>
            </a:r>
            <a:endParaRPr lang="ko-KR" altLang="en-US" sz="800" b="1" dirty="0">
              <a:solidFill>
                <a:srgbClr val="FFFF00"/>
              </a:solidFill>
              <a:effectLst>
                <a:glow rad="203200">
                  <a:schemeClr val="tx1">
                    <a:alpha val="45000"/>
                  </a:schemeClr>
                </a:glo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769063" y="2266715"/>
            <a:ext cx="410937" cy="195814"/>
          </a:xfrm>
          <a:prstGeom prst="rect">
            <a:avLst/>
          </a:prstGeom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en-US" altLang="ko-KR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+13.50</a:t>
            </a:r>
            <a:endParaRPr lang="ko-KR" altLang="en-US" sz="800" b="1" dirty="0">
              <a:solidFill>
                <a:srgbClr val="FFFF00"/>
              </a:solidFill>
              <a:effectLst>
                <a:glow rad="203200">
                  <a:schemeClr val="tx1">
                    <a:alpha val="45000"/>
                  </a:schemeClr>
                </a:glo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211976" y="3400190"/>
            <a:ext cx="410937" cy="195814"/>
          </a:xfrm>
          <a:prstGeom prst="rect">
            <a:avLst/>
          </a:prstGeom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en-US" altLang="ko-KR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+13.50</a:t>
            </a:r>
            <a:endParaRPr lang="ko-KR" altLang="en-US" sz="800" b="1" dirty="0">
              <a:solidFill>
                <a:srgbClr val="FFFF00"/>
              </a:solidFill>
              <a:effectLst>
                <a:glow rad="203200">
                  <a:schemeClr val="tx1">
                    <a:alpha val="45000"/>
                  </a:schemeClr>
                </a:glo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자유형 13"/>
          <p:cNvSpPr/>
          <p:nvPr/>
        </p:nvSpPr>
        <p:spPr bwMode="auto">
          <a:xfrm>
            <a:off x="814647" y="2044931"/>
            <a:ext cx="2942706" cy="2560320"/>
          </a:xfrm>
          <a:custGeom>
            <a:avLst/>
            <a:gdLst>
              <a:gd name="connsiteX0" fmla="*/ 2942706 w 2942706"/>
              <a:gd name="connsiteY0" fmla="*/ 0 h 2560320"/>
              <a:gd name="connsiteX1" fmla="*/ 2942706 w 2942706"/>
              <a:gd name="connsiteY1" fmla="*/ 0 h 2560320"/>
              <a:gd name="connsiteX2" fmla="*/ 2851266 w 2942706"/>
              <a:gd name="connsiteY2" fmla="*/ 16625 h 2560320"/>
              <a:gd name="connsiteX3" fmla="*/ 2103120 w 2942706"/>
              <a:gd name="connsiteY3" fmla="*/ 407324 h 2560320"/>
              <a:gd name="connsiteX4" fmla="*/ 1920240 w 2942706"/>
              <a:gd name="connsiteY4" fmla="*/ 448887 h 2560320"/>
              <a:gd name="connsiteX5" fmla="*/ 340822 w 2942706"/>
              <a:gd name="connsiteY5" fmla="*/ 1205345 h 2560320"/>
              <a:gd name="connsiteX6" fmla="*/ 0 w 2942706"/>
              <a:gd name="connsiteY6" fmla="*/ 1529542 h 2560320"/>
              <a:gd name="connsiteX7" fmla="*/ 24938 w 2942706"/>
              <a:gd name="connsiteY7" fmla="*/ 2152996 h 2560320"/>
              <a:gd name="connsiteX8" fmla="*/ 174568 w 2942706"/>
              <a:gd name="connsiteY8" fmla="*/ 2560320 h 256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2706" h="2560320">
                <a:moveTo>
                  <a:pt x="2942706" y="0"/>
                </a:moveTo>
                <a:lnTo>
                  <a:pt x="2942706" y="0"/>
                </a:lnTo>
                <a:lnTo>
                  <a:pt x="2851266" y="16625"/>
                </a:lnTo>
                <a:lnTo>
                  <a:pt x="2103120" y="407324"/>
                </a:lnTo>
                <a:lnTo>
                  <a:pt x="1920240" y="448887"/>
                </a:lnTo>
                <a:lnTo>
                  <a:pt x="340822" y="1205345"/>
                </a:lnTo>
                <a:lnTo>
                  <a:pt x="0" y="1529542"/>
                </a:lnTo>
                <a:lnTo>
                  <a:pt x="24938" y="2152996"/>
                </a:lnTo>
                <a:lnTo>
                  <a:pt x="174568" y="2560320"/>
                </a:lnTo>
              </a:path>
            </a:pathLst>
          </a:custGeom>
          <a:noFill/>
          <a:ln w="25400">
            <a:solidFill>
              <a:srgbClr val="FFFF00"/>
            </a:solidFill>
            <a:prstDash val="sys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2797100" y="3593808"/>
            <a:ext cx="431777" cy="180425"/>
          </a:xfrm>
          <a:prstGeom prst="rect">
            <a:avLst/>
          </a:prstGeom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ko-KR" altLang="en-US" sz="700" b="1" dirty="0" err="1">
                <a:solidFill>
                  <a:srgbClr val="FFC0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어린이집</a:t>
            </a:r>
            <a:endParaRPr lang="ko-KR" altLang="en-US" sz="700" b="1" dirty="0">
              <a:solidFill>
                <a:srgbClr val="FFC000"/>
              </a:solidFill>
              <a:effectLst>
                <a:glow rad="203200">
                  <a:schemeClr val="tx1">
                    <a:alpha val="45000"/>
                  </a:schemeClr>
                </a:glo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004295" y="3518994"/>
            <a:ext cx="252239" cy="180425"/>
          </a:xfrm>
          <a:prstGeom prst="rect">
            <a:avLst/>
          </a:prstGeom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ko-KR" altLang="en-US" sz="700" b="1" dirty="0" err="1">
                <a:solidFill>
                  <a:srgbClr val="FFC0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선큰</a:t>
            </a:r>
            <a:endParaRPr lang="ko-KR" altLang="en-US" sz="700" b="1" dirty="0">
              <a:solidFill>
                <a:srgbClr val="FFC000"/>
              </a:solidFill>
              <a:effectLst>
                <a:glow rad="203200">
                  <a:schemeClr val="tx1">
                    <a:alpha val="45000"/>
                  </a:schemeClr>
                </a:glo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288398" y="2895539"/>
            <a:ext cx="342009" cy="180425"/>
          </a:xfrm>
          <a:prstGeom prst="rect">
            <a:avLst/>
          </a:prstGeom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ko-KR" altLang="en-US" sz="700" b="1" dirty="0">
                <a:solidFill>
                  <a:srgbClr val="FFC0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경로당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830622" y="3976194"/>
            <a:ext cx="252239" cy="180425"/>
          </a:xfrm>
          <a:prstGeom prst="rect">
            <a:avLst/>
          </a:prstGeom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ko-KR" altLang="en-US" sz="700" b="1" dirty="0" err="1">
                <a:solidFill>
                  <a:srgbClr val="FFC0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선큰</a:t>
            </a:r>
            <a:endParaRPr lang="ko-KR" altLang="en-US" sz="700" b="1" dirty="0">
              <a:solidFill>
                <a:srgbClr val="FFC000"/>
              </a:solidFill>
              <a:effectLst>
                <a:glow rad="203200">
                  <a:schemeClr val="tx1">
                    <a:alpha val="45000"/>
                  </a:schemeClr>
                </a:glo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28396" y="3452492"/>
            <a:ext cx="252239" cy="180425"/>
          </a:xfrm>
          <a:prstGeom prst="rect">
            <a:avLst/>
          </a:prstGeom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ko-KR" altLang="en-US" sz="700" b="1">
                <a:solidFill>
                  <a:srgbClr val="FFC0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근생</a:t>
            </a:r>
            <a:endParaRPr lang="ko-KR" altLang="en-US" sz="700" b="1" dirty="0">
              <a:solidFill>
                <a:srgbClr val="FFC000"/>
              </a:solidFill>
              <a:effectLst>
                <a:glow rad="203200">
                  <a:schemeClr val="tx1">
                    <a:alpha val="45000"/>
                  </a:schemeClr>
                </a:glo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265356" y="4824092"/>
            <a:ext cx="252239" cy="180425"/>
          </a:xfrm>
          <a:prstGeom prst="rect">
            <a:avLst/>
          </a:prstGeom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ko-KR" altLang="en-US" sz="700" b="1">
                <a:solidFill>
                  <a:srgbClr val="FFC0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근생</a:t>
            </a:r>
            <a:endParaRPr lang="ko-KR" altLang="en-US" sz="700" b="1" dirty="0">
              <a:solidFill>
                <a:srgbClr val="FFC000"/>
              </a:solidFill>
              <a:effectLst>
                <a:glow rad="203200">
                  <a:schemeClr val="tx1">
                    <a:alpha val="45000"/>
                  </a:schemeClr>
                </a:glo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117739" y="3327802"/>
            <a:ext cx="643372" cy="180425"/>
          </a:xfrm>
          <a:prstGeom prst="rect">
            <a:avLst/>
          </a:prstGeom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ko-KR" altLang="en-US" sz="700" b="1" dirty="0">
                <a:solidFill>
                  <a:srgbClr val="FFC0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하부 피트니스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773597" y="3776689"/>
            <a:ext cx="733140" cy="180425"/>
          </a:xfrm>
          <a:prstGeom prst="rect">
            <a:avLst/>
          </a:prstGeom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ko-KR" altLang="en-US" sz="700" b="1" dirty="0">
                <a:solidFill>
                  <a:srgbClr val="FFC0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하부 </a:t>
            </a:r>
            <a:r>
              <a:rPr lang="ko-KR" altLang="en-US" sz="700" b="1" dirty="0" err="1">
                <a:solidFill>
                  <a:srgbClr val="FFC0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라운지카페</a:t>
            </a:r>
            <a:endParaRPr lang="ko-KR" altLang="en-US" sz="700" b="1" dirty="0">
              <a:solidFill>
                <a:srgbClr val="FFC000"/>
              </a:solidFill>
              <a:effectLst>
                <a:glow rad="203200">
                  <a:schemeClr val="tx1">
                    <a:alpha val="45000"/>
                  </a:schemeClr>
                </a:glo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889198" y="3818253"/>
            <a:ext cx="553605" cy="180425"/>
          </a:xfrm>
          <a:prstGeom prst="rect">
            <a:avLst/>
          </a:prstGeom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ko-KR" altLang="en-US" sz="700" b="1" dirty="0">
                <a:solidFill>
                  <a:srgbClr val="FFC0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하부 독서실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989DF8A-A4AD-223F-5A9E-59C624DE2759}"/>
              </a:ext>
            </a:extLst>
          </p:cNvPr>
          <p:cNvSpPr/>
          <p:nvPr/>
        </p:nvSpPr>
        <p:spPr>
          <a:xfrm>
            <a:off x="1963871" y="561902"/>
            <a:ext cx="373531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rgbClr val="0000FF"/>
                </a:solidFill>
                <a:latin typeface="맑은 고딕" pitchFamily="50" charset="-127"/>
              </a:rPr>
              <a:t>2</a:t>
            </a:r>
            <a:r>
              <a:rPr lang="ko-KR" altLang="en-US" sz="1000" b="1" dirty="0">
                <a:solidFill>
                  <a:srgbClr val="0000FF"/>
                </a:solidFill>
                <a:latin typeface="맑은 고딕" pitchFamily="50" charset="-127"/>
              </a:rPr>
              <a:t>억</a:t>
            </a:r>
            <a:r>
              <a:rPr lang="en-US" altLang="ko-KR" sz="1000" b="1" dirty="0">
                <a:solidFill>
                  <a:srgbClr val="0000FF"/>
                </a:solidFill>
                <a:latin typeface="맑은 고딕" pitchFamily="50" charset="-127"/>
              </a:rPr>
              <a:t>6</a:t>
            </a:r>
            <a:r>
              <a:rPr lang="ko-KR" altLang="en-US" sz="1000" b="1" dirty="0">
                <a:solidFill>
                  <a:srgbClr val="0000FF"/>
                </a:solidFill>
                <a:latin typeface="맑은 고딕" pitchFamily="50" charset="-127"/>
              </a:rPr>
              <a:t>천</a:t>
            </a:r>
            <a:r>
              <a:rPr lang="en-US" altLang="ko-KR" sz="1000" b="1" dirty="0">
                <a:solidFill>
                  <a:srgbClr val="0000FF"/>
                </a:solidFill>
                <a:latin typeface="맑은 고딕" pitchFamily="50" charset="-127"/>
              </a:rPr>
              <a:t>7</a:t>
            </a:r>
            <a:r>
              <a:rPr lang="ko-KR" altLang="en-US" sz="1000" b="1" dirty="0">
                <a:solidFill>
                  <a:srgbClr val="0000FF"/>
                </a:solidFill>
                <a:latin typeface="맑은 고딕" pitchFamily="50" charset="-127"/>
              </a:rPr>
              <a:t>백</a:t>
            </a:r>
            <a:r>
              <a:rPr lang="en-US" altLang="ko-KR" sz="1000" b="1" dirty="0">
                <a:solidFill>
                  <a:srgbClr val="FF0000"/>
                </a:solidFill>
                <a:latin typeface="맑은 고딕" pitchFamily="50" charset="-127"/>
              </a:rPr>
              <a:t>(2024</a:t>
            </a:r>
            <a:r>
              <a:rPr lang="ko-KR" altLang="en-US" sz="1000" b="1" dirty="0">
                <a:solidFill>
                  <a:srgbClr val="FF0000"/>
                </a:solidFill>
                <a:latin typeface="맑은 고딕" pitchFamily="50" charset="-127"/>
              </a:rPr>
              <a:t>년 표준건축비 상승에 </a:t>
            </a:r>
            <a:r>
              <a:rPr lang="ko-KR" altLang="en-US" sz="1000" b="1" dirty="0" err="1">
                <a:solidFill>
                  <a:srgbClr val="FF0000"/>
                </a:solidFill>
                <a:latin typeface="맑은 고딕" pitchFamily="50" charset="-127"/>
              </a:rPr>
              <a:t>따른변동</a:t>
            </a:r>
            <a:r>
              <a:rPr lang="ko-KR" altLang="en-US" sz="1000" b="1" dirty="0">
                <a:solidFill>
                  <a:srgbClr val="FF0000"/>
                </a:solidFill>
                <a:latin typeface="맑은 고딕" pitchFamily="50" charset="-127"/>
              </a:rPr>
              <a:t> 가능</a:t>
            </a:r>
            <a:r>
              <a:rPr lang="en-US" altLang="ko-KR" sz="1000" b="1" dirty="0">
                <a:solidFill>
                  <a:srgbClr val="FF0000"/>
                </a:solidFill>
                <a:latin typeface="맑은 고딕" pitchFamily="50" charset="-127"/>
              </a:rPr>
              <a:t>)</a:t>
            </a:r>
            <a:r>
              <a:rPr lang="en-US" altLang="ko-KR" sz="1000" b="1" dirty="0">
                <a:latin typeface="맑은 고딕" pitchFamily="50" charset="-127"/>
              </a:rPr>
              <a:t>3</a:t>
            </a:r>
            <a:r>
              <a:rPr lang="ko-KR" altLang="en-US" sz="1000" b="1" dirty="0">
                <a:latin typeface="맑은 고딕" pitchFamily="50" charset="-127"/>
              </a:rPr>
              <a:t>개소</a:t>
            </a:r>
            <a:endParaRPr lang="en-US" altLang="ko-KR" sz="1000" b="1" dirty="0">
              <a:latin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0486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272999" y="67853"/>
            <a:ext cx="6474431" cy="317923"/>
          </a:xfrm>
          <a:prstGeom prst="rect">
            <a:avLst/>
          </a:prstGeom>
        </p:spPr>
        <p:txBody>
          <a:bodyPr wrap="square" lIns="71770" tIns="35885" rIns="71770" bIns="35885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en-US" altLang="ko-KR" sz="1595" dirty="0"/>
              <a:t>e</a:t>
            </a:r>
            <a:r>
              <a:rPr lang="ko-KR" altLang="en-US" sz="1595" dirty="0" err="1"/>
              <a:t>편한세상</a:t>
            </a:r>
            <a:r>
              <a:rPr lang="ko-KR" altLang="en-US" sz="1595" dirty="0"/>
              <a:t> 헤이리 </a:t>
            </a:r>
            <a:r>
              <a:rPr lang="en-US" altLang="ko-KR" sz="1595" dirty="0"/>
              <a:t>_</a:t>
            </a:r>
            <a:r>
              <a:rPr lang="ko-KR" altLang="en-US" sz="1595" dirty="0"/>
              <a:t>미술장식품 위치</a:t>
            </a:r>
            <a:endParaRPr lang="en-US" altLang="ko-KR" sz="1396" dirty="0"/>
          </a:p>
        </p:txBody>
      </p:sp>
      <p:sp>
        <p:nvSpPr>
          <p:cNvPr id="5" name="텍스트 개체 틀 3"/>
          <p:cNvSpPr txBox="1">
            <a:spLocks/>
          </p:cNvSpPr>
          <p:nvPr/>
        </p:nvSpPr>
        <p:spPr>
          <a:xfrm>
            <a:off x="6790726" y="87867"/>
            <a:ext cx="2051709" cy="25736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SzPct val="70000"/>
              <a:buFont typeface="Wingdings" pitchFamily="2" charset="2"/>
              <a:buChar char=""/>
              <a:defRPr kumimoji="1" lang="ko-KR" altLang="en-US" sz="1200" kern="120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kumimoji="1" lang="ko-KR" altLang="en-US" sz="1100" kern="120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kumimoji="1" lang="ko-KR" altLang="en-US" sz="1000" kern="120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kumimoji="1" lang="ko-KR" altLang="en-US" sz="900" kern="120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kumimoji="1" lang="ko-KR" altLang="en-US" sz="1400" kern="1200">
                <a:solidFill>
                  <a:schemeClr val="tx1"/>
                </a:solidFill>
                <a:latin typeface="+mn-lt"/>
                <a:ea typeface="돋움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dirty="0">
                <a:solidFill>
                  <a:schemeClr val="bg1"/>
                </a:solidFill>
              </a:rPr>
              <a:t>DL</a:t>
            </a:r>
            <a:r>
              <a:rPr lang="ko-KR" altLang="en-US" dirty="0">
                <a:solidFill>
                  <a:schemeClr val="bg1"/>
                </a:solidFill>
              </a:rPr>
              <a:t>건설 건축기술견적팀</a:t>
            </a: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auto">
          <a:xfrm>
            <a:off x="264012" y="532771"/>
            <a:ext cx="1830796" cy="28733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미술장식품 위치</a:t>
            </a:r>
            <a:r>
              <a:rPr lang="en-US" altLang="ko-KR" sz="14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14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082089" y="551768"/>
            <a:ext cx="45111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0000FF"/>
                </a:solidFill>
                <a:latin typeface="맑은 고딕" pitchFamily="50" charset="-127"/>
              </a:rPr>
              <a:t>2</a:t>
            </a:r>
            <a:r>
              <a:rPr lang="ko-KR" altLang="en-US" sz="1200" b="1" dirty="0">
                <a:solidFill>
                  <a:srgbClr val="0000FF"/>
                </a:solidFill>
                <a:latin typeface="맑은 고딕" pitchFamily="50" charset="-127"/>
              </a:rPr>
              <a:t>억</a:t>
            </a:r>
            <a:r>
              <a:rPr lang="en-US" altLang="ko-KR" sz="1200" b="1" dirty="0">
                <a:solidFill>
                  <a:srgbClr val="0000FF"/>
                </a:solidFill>
                <a:latin typeface="맑은 고딕" pitchFamily="50" charset="-127"/>
              </a:rPr>
              <a:t>6</a:t>
            </a:r>
            <a:r>
              <a:rPr lang="ko-KR" altLang="en-US" sz="1200" b="1" dirty="0">
                <a:solidFill>
                  <a:srgbClr val="0000FF"/>
                </a:solidFill>
                <a:latin typeface="맑은 고딕" pitchFamily="50" charset="-127"/>
              </a:rPr>
              <a:t>천</a:t>
            </a:r>
            <a:r>
              <a:rPr lang="en-US" altLang="ko-KR" sz="1200" b="1" dirty="0">
                <a:solidFill>
                  <a:srgbClr val="0000FF"/>
                </a:solidFill>
                <a:latin typeface="맑은 고딕" pitchFamily="50" charset="-127"/>
              </a:rPr>
              <a:t>7</a:t>
            </a:r>
            <a:r>
              <a:rPr lang="ko-KR" altLang="en-US" sz="1200" b="1" dirty="0">
                <a:solidFill>
                  <a:srgbClr val="0000FF"/>
                </a:solidFill>
                <a:latin typeface="맑은 고딕" pitchFamily="50" charset="-127"/>
              </a:rPr>
              <a:t>백</a:t>
            </a:r>
            <a:r>
              <a:rPr lang="en-US" altLang="ko-KR" sz="1200" b="1" dirty="0">
                <a:solidFill>
                  <a:srgbClr val="0000FF"/>
                </a:solidFill>
                <a:latin typeface="맑은 고딕" pitchFamily="50" charset="-127"/>
              </a:rPr>
              <a:t> </a:t>
            </a:r>
            <a:r>
              <a:rPr lang="en-US" altLang="ko-KR" sz="1200" b="1" dirty="0">
                <a:solidFill>
                  <a:srgbClr val="FF0000"/>
                </a:solidFill>
                <a:latin typeface="맑은 고딕" pitchFamily="50" charset="-127"/>
              </a:rPr>
              <a:t>(2024</a:t>
            </a:r>
            <a:r>
              <a:rPr lang="ko-KR" altLang="en-US" sz="1200" b="1" dirty="0">
                <a:solidFill>
                  <a:srgbClr val="FF0000"/>
                </a:solidFill>
                <a:latin typeface="맑은 고딕" pitchFamily="50" charset="-127"/>
              </a:rPr>
              <a:t>년 표준건축비 상승에 따른 변동 가능</a:t>
            </a:r>
            <a:r>
              <a:rPr lang="en-US" altLang="ko-KR" sz="1200" b="1" dirty="0">
                <a:solidFill>
                  <a:srgbClr val="FF0000"/>
                </a:solidFill>
                <a:latin typeface="맑은 고딕" pitchFamily="50" charset="-127"/>
              </a:rPr>
              <a:t>)</a:t>
            </a:r>
            <a:r>
              <a:rPr lang="en-US" altLang="ko-KR" sz="1200" b="1" dirty="0">
                <a:latin typeface="맑은 고딕" pitchFamily="50" charset="-127"/>
              </a:rPr>
              <a:t>,</a:t>
            </a:r>
            <a:r>
              <a:rPr lang="ko-KR" altLang="en-US" sz="1200" b="1" dirty="0">
                <a:latin typeface="맑은 고딕" pitchFamily="50" charset="-127"/>
              </a:rPr>
              <a:t> </a:t>
            </a:r>
            <a:r>
              <a:rPr lang="en-US" altLang="ko-KR" sz="1200" b="1" dirty="0">
                <a:latin typeface="맑은 고딕" pitchFamily="50" charset="-127"/>
              </a:rPr>
              <a:t>3</a:t>
            </a:r>
            <a:r>
              <a:rPr lang="ko-KR" altLang="en-US" sz="1200" b="1" dirty="0">
                <a:latin typeface="맑은 고딕" pitchFamily="50" charset="-127"/>
              </a:rPr>
              <a:t>개소</a:t>
            </a:r>
            <a:endParaRPr lang="en-US" altLang="ko-KR" sz="1200" b="1" dirty="0">
              <a:latin typeface="맑은 고딕" pitchFamily="50" charset="-127"/>
            </a:endParaRPr>
          </a:p>
        </p:txBody>
      </p:sp>
      <p:sp>
        <p:nvSpPr>
          <p:cNvPr id="8" name="Text Box 171"/>
          <p:cNvSpPr txBox="1">
            <a:spLocks noChangeArrowheads="1"/>
          </p:cNvSpPr>
          <p:nvPr/>
        </p:nvSpPr>
        <p:spPr bwMode="auto">
          <a:xfrm>
            <a:off x="237556" y="805735"/>
            <a:ext cx="1844533" cy="32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810" tIns="0" rIns="64810" bIns="0" anchor="t" anchorCtr="0">
            <a:noAutofit/>
          </a:bodyPr>
          <a:lstStyle>
            <a:lvl1pPr defTabSz="14017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14017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14017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14017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14017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200000"/>
              </a:lnSpc>
            </a:pPr>
            <a:r>
              <a:rPr lang="ko-KR" altLang="en-US" sz="969" b="1" dirty="0">
                <a:latin typeface="+mn-ea"/>
                <a:ea typeface="+mn-ea"/>
              </a:rPr>
              <a:t>■ 위치선정 </a:t>
            </a:r>
            <a:r>
              <a:rPr lang="en-US" altLang="ko-KR" sz="969" b="1" dirty="0">
                <a:latin typeface="+mn-ea"/>
                <a:ea typeface="+mn-ea"/>
              </a:rPr>
              <a:t>CHECK-LIST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99" y="1133784"/>
            <a:ext cx="7457494" cy="5274735"/>
          </a:xfrm>
          <a:prstGeom prst="rect">
            <a:avLst/>
          </a:prstGeom>
        </p:spPr>
      </p:pic>
      <p:sp>
        <p:nvSpPr>
          <p:cNvPr id="10" name="자유형 9"/>
          <p:cNvSpPr/>
          <p:nvPr/>
        </p:nvSpPr>
        <p:spPr bwMode="auto">
          <a:xfrm rot="5400000">
            <a:off x="482139" y="1144520"/>
            <a:ext cx="257695" cy="482138"/>
          </a:xfrm>
          <a:custGeom>
            <a:avLst/>
            <a:gdLst>
              <a:gd name="connsiteX0" fmla="*/ 133004 w 257695"/>
              <a:gd name="connsiteY0" fmla="*/ 482138 h 482138"/>
              <a:gd name="connsiteX1" fmla="*/ 133004 w 257695"/>
              <a:gd name="connsiteY1" fmla="*/ 0 h 482138"/>
              <a:gd name="connsiteX2" fmla="*/ 0 w 257695"/>
              <a:gd name="connsiteY2" fmla="*/ 274320 h 482138"/>
              <a:gd name="connsiteX3" fmla="*/ 257695 w 257695"/>
              <a:gd name="connsiteY3" fmla="*/ 274320 h 48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695" h="482138">
                <a:moveTo>
                  <a:pt x="133004" y="482138"/>
                </a:moveTo>
                <a:lnTo>
                  <a:pt x="133004" y="0"/>
                </a:lnTo>
                <a:lnTo>
                  <a:pt x="0" y="274320"/>
                </a:lnTo>
                <a:lnTo>
                  <a:pt x="257695" y="274320"/>
                </a:lnTo>
              </a:path>
            </a:pathLst>
          </a:custGeom>
          <a:noFill/>
          <a:ln w="3175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타원 2"/>
          <p:cNvSpPr/>
          <p:nvPr/>
        </p:nvSpPr>
        <p:spPr bwMode="auto">
          <a:xfrm>
            <a:off x="2410691" y="4185457"/>
            <a:ext cx="141317" cy="14131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endParaRPr lang="ko-KR" altLang="en-US" sz="1200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타원 34"/>
          <p:cNvSpPr/>
          <p:nvPr/>
        </p:nvSpPr>
        <p:spPr bwMode="auto">
          <a:xfrm>
            <a:off x="4533554" y="3012669"/>
            <a:ext cx="141317" cy="14131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endParaRPr lang="ko-KR" altLang="en-US" sz="1200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타원 35"/>
          <p:cNvSpPr/>
          <p:nvPr/>
        </p:nvSpPr>
        <p:spPr bwMode="auto">
          <a:xfrm>
            <a:off x="4159597" y="4966391"/>
            <a:ext cx="141317" cy="14131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endParaRPr lang="ko-KR" altLang="en-US" sz="1200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81349" y="5587651"/>
            <a:ext cx="1414417" cy="318924"/>
          </a:xfrm>
          <a:prstGeom prst="rect">
            <a:avLst/>
          </a:prstGeom>
        </p:spPr>
        <p:txBody>
          <a:bodyPr wrap="none" lIns="36000" tIns="36000" rIns="36000" bIns="36000" rtlCol="0">
            <a:spAutoFit/>
          </a:bodyPr>
          <a:lstStyle/>
          <a:p>
            <a:pPr latinLnBrk="0"/>
            <a:r>
              <a:rPr lang="ko-KR" altLang="en-US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미술작품 </a:t>
            </a:r>
            <a:r>
              <a:rPr lang="en-US" altLang="ko-KR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#2. </a:t>
            </a:r>
            <a:r>
              <a:rPr lang="ko-KR" altLang="en-US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예산 </a:t>
            </a:r>
            <a:r>
              <a:rPr lang="en-US" altLang="ko-KR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천 </a:t>
            </a:r>
            <a:r>
              <a:rPr lang="en-US" altLang="ko-KR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백</a:t>
            </a:r>
            <a:endParaRPr lang="en-US" altLang="ko-KR" sz="800" b="1" dirty="0">
              <a:solidFill>
                <a:srgbClr val="FFFF00"/>
              </a:solidFill>
              <a:effectLst>
                <a:glow rad="203200">
                  <a:schemeClr val="tx1">
                    <a:alpha val="45000"/>
                  </a:schemeClr>
                </a:glow>
              </a:effectLst>
              <a:latin typeface="맑은 고딕" pitchFamily="50" charset="-127"/>
              <a:ea typeface="맑은 고딕" pitchFamily="50" charset="-127"/>
            </a:endParaRPr>
          </a:p>
          <a:p>
            <a:pPr latinLnBrk="0"/>
            <a:r>
              <a:rPr lang="ko-KR" altLang="en-US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단지 </a:t>
            </a:r>
            <a:r>
              <a:rPr lang="ko-KR" altLang="en-US" sz="800" b="1" dirty="0" err="1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진입부</a:t>
            </a:r>
            <a:r>
              <a:rPr lang="ko-KR" altLang="en-US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800" b="1" dirty="0" err="1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상가전면부</a:t>
            </a:r>
            <a:r>
              <a:rPr lang="ko-KR" altLang="en-US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 설치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38574" y="2474051"/>
            <a:ext cx="1855242" cy="318924"/>
          </a:xfrm>
          <a:prstGeom prst="rect">
            <a:avLst/>
          </a:prstGeom>
        </p:spPr>
        <p:txBody>
          <a:bodyPr wrap="none" lIns="36000" tIns="36000" rIns="36000" bIns="36000" rtlCol="0">
            <a:spAutoFit/>
          </a:bodyPr>
          <a:lstStyle/>
          <a:p>
            <a:pPr latinLnBrk="0"/>
            <a:r>
              <a:rPr lang="ko-KR" altLang="en-US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미술작품 </a:t>
            </a:r>
            <a:r>
              <a:rPr lang="en-US" altLang="ko-KR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#3. </a:t>
            </a:r>
            <a:r>
              <a:rPr lang="ko-KR" altLang="en-US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예산 </a:t>
            </a:r>
            <a:r>
              <a:rPr lang="en-US" altLang="ko-KR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천</a:t>
            </a:r>
            <a:endParaRPr lang="en-US" altLang="ko-KR" sz="800" b="1" dirty="0">
              <a:solidFill>
                <a:srgbClr val="FFFF00"/>
              </a:solidFill>
              <a:effectLst>
                <a:glow rad="203200">
                  <a:schemeClr val="tx1">
                    <a:alpha val="45000"/>
                  </a:schemeClr>
                </a:glow>
              </a:effectLst>
              <a:latin typeface="맑은 고딕" pitchFamily="50" charset="-127"/>
              <a:ea typeface="맑은 고딕" pitchFamily="50" charset="-127"/>
            </a:endParaRPr>
          </a:p>
          <a:p>
            <a:pPr latinLnBrk="0"/>
            <a:r>
              <a:rPr lang="en-US" altLang="ko-KR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800" b="1" dirty="0" err="1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블럭</a:t>
            </a:r>
            <a:r>
              <a:rPr lang="ko-KR" altLang="en-US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 경로당 측면 단지내 도로변 설치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79141" y="2253034"/>
            <a:ext cx="1109847" cy="318924"/>
          </a:xfrm>
          <a:prstGeom prst="rect">
            <a:avLst/>
          </a:prstGeom>
        </p:spPr>
        <p:txBody>
          <a:bodyPr wrap="none" lIns="36000" tIns="36000" rIns="36000" bIns="36000" rtlCol="0">
            <a:spAutoFit/>
          </a:bodyPr>
          <a:lstStyle/>
          <a:p>
            <a:pPr latinLnBrk="0"/>
            <a:r>
              <a:rPr lang="ko-KR" altLang="en-US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미술작품 </a:t>
            </a:r>
            <a:r>
              <a:rPr lang="en-US" altLang="ko-KR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#1. </a:t>
            </a:r>
            <a:r>
              <a:rPr lang="ko-KR" altLang="en-US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예산 </a:t>
            </a:r>
            <a:r>
              <a:rPr lang="en-US" altLang="ko-KR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억</a:t>
            </a:r>
            <a:endParaRPr lang="en-US" altLang="ko-KR" sz="800" b="1" dirty="0">
              <a:solidFill>
                <a:srgbClr val="FFFF00"/>
              </a:solidFill>
              <a:effectLst>
                <a:glow rad="203200">
                  <a:schemeClr val="tx1">
                    <a:alpha val="45000"/>
                  </a:schemeClr>
                </a:glow>
              </a:effectLst>
              <a:latin typeface="맑은 고딕" pitchFamily="50" charset="-127"/>
              <a:ea typeface="맑은 고딕" pitchFamily="50" charset="-127"/>
            </a:endParaRPr>
          </a:p>
          <a:p>
            <a:pPr latinLnBrk="0"/>
            <a:r>
              <a:rPr lang="ko-KR" altLang="en-US" sz="800" b="1" dirty="0">
                <a:solidFill>
                  <a:srgbClr val="FFFF00"/>
                </a:solidFill>
                <a:effectLst>
                  <a:glow rad="203200">
                    <a:schemeClr val="tx1">
                      <a:alpha val="45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중앙 잔디마당 내 설치</a:t>
            </a:r>
          </a:p>
        </p:txBody>
      </p:sp>
      <p:cxnSp>
        <p:nvCxnSpPr>
          <p:cNvPr id="16" name="꺾인 연결선 15"/>
          <p:cNvCxnSpPr>
            <a:stCxn id="48" idx="3"/>
          </p:cNvCxnSpPr>
          <p:nvPr/>
        </p:nvCxnSpPr>
        <p:spPr>
          <a:xfrm>
            <a:off x="1788988" y="2412496"/>
            <a:ext cx="692361" cy="1772961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17"/>
          <p:cNvCxnSpPr>
            <a:stCxn id="41" idx="1"/>
          </p:cNvCxnSpPr>
          <p:nvPr/>
        </p:nvCxnSpPr>
        <p:spPr>
          <a:xfrm rot="10800000" flipV="1">
            <a:off x="4674892" y="2633513"/>
            <a:ext cx="1163683" cy="45258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꺾인 연결선 21"/>
          <p:cNvCxnSpPr>
            <a:stCxn id="40" idx="3"/>
          </p:cNvCxnSpPr>
          <p:nvPr/>
        </p:nvCxnSpPr>
        <p:spPr>
          <a:xfrm flipV="1">
            <a:off x="3895766" y="5107709"/>
            <a:ext cx="334489" cy="639404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3114738"/>
      </p:ext>
    </p:extLst>
  </p:cSld>
  <p:clrMapOvr>
    <a:masterClrMapping/>
  </p:clrMapOvr>
</p:sld>
</file>

<file path=ppt/theme/theme1.xml><?xml version="1.0" encoding="utf-8"?>
<a:theme xmlns:a="http://schemas.openxmlformats.org/drawingml/2006/main" name="경영개선팀 템플릿">
  <a:themeElements>
    <a:clrScheme name="대림산업 테마 색">
      <a:dk1>
        <a:srgbClr val="000000"/>
      </a:dk1>
      <a:lt1>
        <a:srgbClr val="FFFFFF"/>
      </a:lt1>
      <a:dk2>
        <a:srgbClr val="CECECE"/>
      </a:dk2>
      <a:lt2>
        <a:srgbClr val="919191"/>
      </a:lt2>
      <a:accent1>
        <a:srgbClr val="666666"/>
      </a:accent1>
      <a:accent2>
        <a:srgbClr val="A1A1A1"/>
      </a:accent2>
      <a:accent3>
        <a:srgbClr val="1B2E5A"/>
      </a:accent3>
      <a:accent4>
        <a:srgbClr val="008BB0"/>
      </a:accent4>
      <a:accent5>
        <a:srgbClr val="E87E00"/>
      </a:accent5>
      <a:accent6>
        <a:srgbClr val="5C4637"/>
      </a:accent6>
      <a:hlink>
        <a:srgbClr val="002060"/>
      </a:hlink>
      <a:folHlink>
        <a:srgbClr val="C000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>
          <a:solidFill>
            <a:schemeClr val="tx1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lIns="36000" tIns="36000" rIns="36000" bIns="36000" rtlCol="0" anchor="ctr"/>
      <a:lstStyle>
        <a:defPPr algn="ctr" latinLnBrk="0">
          <a:spcBef>
            <a:spcPct val="50000"/>
          </a:spcBef>
          <a:defRPr sz="1200" b="0" smtClean="0">
            <a:latin typeface="맑은 고딕" pitchFamily="50" charset="-127"/>
            <a:ea typeface="맑은 고딕" pitchFamily="50" charset="-127"/>
          </a:defRPr>
        </a:defPPr>
      </a:lst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none" lIns="36000" tIns="36000" rIns="36000" bIns="36000" rtlCol="0">
        <a:spAutoFit/>
      </a:bodyPr>
      <a:lstStyle>
        <a:defPPr algn="ctr" latinLnBrk="0">
          <a:defRPr sz="1200" b="0" dirty="0" smtClean="0">
            <a:latin typeface="맑은 고딕" pitchFamily="50" charset="-127"/>
            <a:ea typeface="맑은 고딕" pitchFamily="50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PT 표준양식" ma:contentTypeID="0x01010085ECDA5084D1774B8282ECA3F0BC450D00C078695C76F30143BAB57C67EBA107B6" ma:contentTypeVersion="3" ma:contentTypeDescription="경영개선팀, BPI, 정보시스템실의 PPT 표준양식입니다." ma:contentTypeScope="" ma:versionID="21d093a6b96aa7f649f098d9acf829a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b4c3119fbf5fe144d0c2282e37720c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A3115C5-BC95-4447-9088-93F5383B7C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813F09F-34E8-431F-A80C-B4A6511288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244CC0-3040-4242-8F36-8023AF770CF8}">
  <ds:schemaRefs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21059</TotalTime>
  <Words>208</Words>
  <Application>Microsoft Office PowerPoint</Application>
  <PresentationFormat>화면 슬라이드 쇼(4:3)</PresentationFormat>
  <Paragraphs>54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맑은 고딕</vt:lpstr>
      <vt:lpstr>Arial</vt:lpstr>
      <vt:lpstr>Wingdings</vt:lpstr>
      <vt:lpstr>경영개선팀 템플릿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대림산업 경영개선팀</dc:creator>
  <cp:lastModifiedBy>zeenho choi</cp:lastModifiedBy>
  <cp:revision>1734</cp:revision>
  <cp:lastPrinted>2023-02-27T06:34:50Z</cp:lastPrinted>
  <dcterms:created xsi:type="dcterms:W3CDTF">2012-12-12T04:21:44Z</dcterms:created>
  <dcterms:modified xsi:type="dcterms:W3CDTF">2023-12-19T06:22:12Z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0x01010085ECDA5084D1774B8282ECA3F0BC450D00C078695C76F30143BAB57C67EBA107B6</vt:lpwstr>
  </property>
</Properties>
</file>