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7559675" cy="1069181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29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44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43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622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068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56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023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14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702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98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26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10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D297E-E2DE-473E-ADA1-1C41AE3DB17C}" type="datetimeFigureOut">
              <a:rPr lang="ko-KR" altLang="en-US" smtClean="0"/>
              <a:t>2023-07-27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54DF7-E39C-46A2-A1B7-8F1A423D35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10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1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1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99929" y="2690192"/>
            <a:ext cx="537198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 latinLnBrk="0">
              <a:lnSpc>
                <a:spcPct val="150000"/>
              </a:lnSpc>
            </a:pPr>
            <a:r>
              <a:rPr lang="ko-KR" altLang="en-US" sz="3200" b="1" dirty="0"/>
              <a:t>미술작품 현장설명서</a:t>
            </a:r>
            <a:endParaRPr lang="ko-KR" altLang="en-US" sz="3200" dirty="0"/>
          </a:p>
          <a:p>
            <a:pPr algn="ctr" fontAlgn="base" latinLnBrk="0">
              <a:lnSpc>
                <a:spcPct val="150000"/>
              </a:lnSpc>
            </a:pPr>
            <a:r>
              <a:rPr lang="ko-KR" altLang="en-US" b="1" dirty="0"/>
              <a:t>「이천시 중리 현대지역주택조합 </a:t>
            </a:r>
            <a:r>
              <a:rPr lang="en-US" altLang="ko-KR" b="1" dirty="0"/>
              <a:t>1BL/2BL </a:t>
            </a:r>
            <a:r>
              <a:rPr lang="ko-KR" altLang="en-US" b="1" dirty="0"/>
              <a:t>신축공사」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982182" y="6641104"/>
            <a:ext cx="159531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>
              <a:lnSpc>
                <a:spcPct val="1600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한컴바탕"/>
                <a:ea typeface="한컴바탕"/>
              </a:rPr>
              <a:t>2023. 07. 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27.</a:t>
            </a:r>
            <a:endParaRPr lang="en-US" altLang="ko-KR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99167" y="9083190"/>
            <a:ext cx="431130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중리신도시 현대지역주택조합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1(2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BL)</a:t>
            </a:r>
            <a:endParaRPr lang="ko-KR" altLang="en-US" sz="1000" kern="0" spc="0" dirty="0" smtClean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algn="ctr" fontAlgn="base" latinLnBrk="0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중리신도시 현대지역주택조합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2(1BL)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808383" y="2531165"/>
            <a:ext cx="6082747" cy="16035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7554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261264" y="916167"/>
            <a:ext cx="3063660" cy="6023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latin typeface="한컴바탕"/>
                <a:ea typeface="한컴바탕"/>
              </a:rPr>
              <a:t>미술작품 현장설명서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56532" y="1796250"/>
            <a:ext cx="150233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□ 공모개요 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621965"/>
              </p:ext>
            </p:extLst>
          </p:nvPr>
        </p:nvGraphicFramePr>
        <p:xfrm>
          <a:off x="678141" y="2666865"/>
          <a:ext cx="6212990" cy="1603014"/>
        </p:xfrm>
        <a:graphic>
          <a:graphicData uri="http://schemas.openxmlformats.org/drawingml/2006/table">
            <a:tbl>
              <a:tblPr/>
              <a:tblGrid>
                <a:gridCol w="1070674">
                  <a:extLst>
                    <a:ext uri="{9D8B030D-6E8A-4147-A177-3AD203B41FA5}">
                      <a16:colId xmlns:a16="http://schemas.microsoft.com/office/drawing/2014/main" val="3226543587"/>
                    </a:ext>
                  </a:extLst>
                </a:gridCol>
                <a:gridCol w="676333">
                  <a:extLst>
                    <a:ext uri="{9D8B030D-6E8A-4147-A177-3AD203B41FA5}">
                      <a16:colId xmlns:a16="http://schemas.microsoft.com/office/drawing/2014/main" val="2284665751"/>
                    </a:ext>
                  </a:extLst>
                </a:gridCol>
                <a:gridCol w="934852">
                  <a:extLst>
                    <a:ext uri="{9D8B030D-6E8A-4147-A177-3AD203B41FA5}">
                      <a16:colId xmlns:a16="http://schemas.microsoft.com/office/drawing/2014/main" val="4216870531"/>
                    </a:ext>
                  </a:extLst>
                </a:gridCol>
                <a:gridCol w="1082432">
                  <a:extLst>
                    <a:ext uri="{9D8B030D-6E8A-4147-A177-3AD203B41FA5}">
                      <a16:colId xmlns:a16="http://schemas.microsoft.com/office/drawing/2014/main" val="4234337379"/>
                    </a:ext>
                  </a:extLst>
                </a:gridCol>
                <a:gridCol w="849508">
                  <a:extLst>
                    <a:ext uri="{9D8B030D-6E8A-4147-A177-3AD203B41FA5}">
                      <a16:colId xmlns:a16="http://schemas.microsoft.com/office/drawing/2014/main" val="1712348636"/>
                    </a:ext>
                  </a:extLst>
                </a:gridCol>
                <a:gridCol w="849508">
                  <a:extLst>
                    <a:ext uri="{9D8B030D-6E8A-4147-A177-3AD203B41FA5}">
                      <a16:colId xmlns:a16="http://schemas.microsoft.com/office/drawing/2014/main" val="1237329511"/>
                    </a:ext>
                  </a:extLst>
                </a:gridCol>
                <a:gridCol w="749683">
                  <a:extLst>
                    <a:ext uri="{9D8B030D-6E8A-4147-A177-3AD203B41FA5}">
                      <a16:colId xmlns:a16="http://schemas.microsoft.com/office/drawing/2014/main" val="3160233319"/>
                    </a:ext>
                  </a:extLst>
                </a:gridCol>
              </a:tblGrid>
              <a:tr h="5561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사업지역명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작품수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사업비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종류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설치위치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설치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예정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876052"/>
                  </a:ext>
                </a:extLst>
              </a:tr>
              <a:tr h="50748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이천시 중리 현대지역주택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조합 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1BL/2BL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A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(1BL)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￦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235,600,000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공공조형물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조각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현장설명서 참조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2025. 09.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373316"/>
                  </a:ext>
                </a:extLst>
              </a:tr>
              <a:tr h="5242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B</a:t>
                      </a:r>
                    </a:p>
                    <a:p>
                      <a:pPr marL="0" marR="0" indent="0" algn="ctr" defTabSz="75593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(2BL)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￦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202,000,000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2942" marR="62942" marT="17402" marB="174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289022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678141" y="4724231"/>
            <a:ext cx="1882247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□ 응모유의사항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8141" y="5284922"/>
            <a:ext cx="63852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○ 응모자는 공모지침서</a:t>
            </a: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,</a:t>
            </a: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현장설명서</a:t>
            </a: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,</a:t>
            </a: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현장참고자료</a:t>
            </a: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,</a:t>
            </a: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기타 설명자료 등을 충분히 숙지한 후 </a:t>
            </a:r>
            <a:endParaRPr lang="en-US" altLang="ko-KR" sz="1200" kern="0" dirty="0" smtClean="0">
              <a:solidFill>
                <a:srgbClr val="000000"/>
              </a:solidFill>
              <a:latin typeface="한컴바탕"/>
              <a:ea typeface="한컴바탕"/>
            </a:endParaRPr>
          </a:p>
          <a:p>
            <a:pPr fontAlgn="base" latinLnBrk="0">
              <a:lnSpc>
                <a:spcPct val="16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 </a:t>
            </a:r>
            <a:r>
              <a:rPr lang="en-US" altLang="ko-KR" sz="12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   </a:t>
            </a:r>
            <a:r>
              <a:rPr lang="ko-KR" altLang="en-US" sz="12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해당지구의 </a:t>
            </a: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특성 및 공모 취지에 어긋나지 않도록 해야 함</a:t>
            </a: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.</a:t>
            </a:r>
            <a:endParaRPr lang="ko-KR" altLang="en-US" sz="1200" kern="0" spc="0" dirty="0" smtClean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fontAlgn="base" latinLnBrk="0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○ 응모제출서류 중 작품설명서</a:t>
            </a: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도판에 작가명을 기재하지 말 것</a:t>
            </a: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.</a:t>
            </a:r>
            <a:endParaRPr lang="ko-KR" altLang="en-US" sz="1200" kern="0" spc="0" dirty="0" smtClean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fontAlgn="base" latinLnBrk="0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○ 미술작품 설치위치가 인공지반 상부인 곳은 경량의 작품을 구상하여야 하며</a:t>
            </a: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작품 도판 </a:t>
            </a:r>
            <a:endParaRPr lang="en-US" altLang="ko-KR" sz="1200" kern="0" dirty="0" smtClean="0">
              <a:solidFill>
                <a:srgbClr val="000000"/>
              </a:solidFill>
              <a:latin typeface="한컴바탕"/>
              <a:ea typeface="한컴바탕"/>
            </a:endParaRPr>
          </a:p>
          <a:p>
            <a:pPr fontAlgn="base" latinLnBrk="0">
              <a:lnSpc>
                <a:spcPct val="16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한컴바탕"/>
                <a:ea typeface="한컴바탕"/>
              </a:rPr>
              <a:t> </a:t>
            </a:r>
            <a:r>
              <a:rPr lang="en-US" altLang="ko-KR" sz="12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  </a:t>
            </a:r>
            <a:r>
              <a:rPr lang="ko-KR" altLang="en-US" sz="12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및 </a:t>
            </a:r>
            <a:r>
              <a:rPr lang="ko-KR" altLang="en-US" sz="1200" kern="0" dirty="0">
                <a:solidFill>
                  <a:srgbClr val="000000"/>
                </a:solidFill>
                <a:latin typeface="한컴바탕"/>
                <a:ea typeface="한컴바탕"/>
              </a:rPr>
              <a:t>작품설명서에 작품의 총중량 및 단위중량을 </a:t>
            </a:r>
            <a:r>
              <a:rPr lang="ko-KR" altLang="en-US" sz="12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표기해야 함</a:t>
            </a:r>
            <a:r>
              <a:rPr lang="en-US" altLang="ko-KR" sz="12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.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929048"/>
              </p:ext>
            </p:extLst>
          </p:nvPr>
        </p:nvGraphicFramePr>
        <p:xfrm>
          <a:off x="797579" y="7418168"/>
          <a:ext cx="5987534" cy="2666735"/>
        </p:xfrm>
        <a:graphic>
          <a:graphicData uri="http://schemas.openxmlformats.org/drawingml/2006/table">
            <a:tbl>
              <a:tblPr/>
              <a:tblGrid>
                <a:gridCol w="5987534">
                  <a:extLst>
                    <a:ext uri="{9D8B030D-6E8A-4147-A177-3AD203B41FA5}">
                      <a16:colId xmlns:a16="http://schemas.microsoft.com/office/drawing/2014/main" val="3750332366"/>
                    </a:ext>
                  </a:extLst>
                </a:gridCol>
              </a:tblGrid>
              <a:tr h="2666735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+mn-ea"/>
                        </a:rPr>
                        <a:t>  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+mn-ea"/>
                        </a:rPr>
                        <a:t>[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참고사항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]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  작품의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면적당 하중은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1.2ton/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까지 허용한다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.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즉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 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당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1.2ton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이하의 하중을 받도록 구상해야 하며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단위작품 하나의 무게는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      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1.2ton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를 초과할 수 없다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. 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집중하중이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1.2ton/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이하가 되도록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 예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바닥면적이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이며 무게가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12ton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인 경우 →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1.2ton/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조건충족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 단위작품이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세 개로 이루어져 작품 하나당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0.8ton/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², 1.1ton/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 1.8ton/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인 경우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  →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하나의 단위가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1.8ton/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으로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1.2ton/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ｍ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²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를 초과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조건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불충족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1550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5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52939" y="1141452"/>
            <a:ext cx="277351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한컴바탕"/>
                <a:ea typeface="한컴바탕"/>
              </a:rPr>
              <a:t>□ </a:t>
            </a:r>
            <a:r>
              <a:rPr lang="en-US" altLang="ko-KR" b="1" kern="0" dirty="0">
                <a:solidFill>
                  <a:srgbClr val="000000"/>
                </a:solidFill>
                <a:latin typeface="한컴바탕"/>
                <a:ea typeface="한컴바탕"/>
              </a:rPr>
              <a:t>1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BL</a:t>
            </a:r>
            <a:r>
              <a:rPr lang="en-US" altLang="ko-KR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 </a:t>
            </a:r>
            <a:r>
              <a:rPr lang="ko-KR" altLang="en-US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현장설명 </a:t>
            </a:r>
            <a:r>
              <a:rPr lang="en-US" altLang="ko-KR" b="1" kern="0" dirty="0">
                <a:solidFill>
                  <a:srgbClr val="000000"/>
                </a:solidFill>
                <a:latin typeface="한컴바탕"/>
                <a:ea typeface="한컴바탕"/>
              </a:rPr>
              <a:t>(A</a:t>
            </a: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작품</a:t>
            </a:r>
            <a:r>
              <a:rPr lang="en-US" altLang="ko-KR" b="1" kern="0" dirty="0">
                <a:solidFill>
                  <a:srgbClr val="000000"/>
                </a:solidFill>
                <a:latin typeface="한컴바탕"/>
                <a:ea typeface="한컴바탕"/>
              </a:rPr>
              <a:t>)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58954" y="1928774"/>
            <a:ext cx="6576731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- </a:t>
            </a:r>
            <a:r>
              <a:rPr lang="ko-KR" altLang="en-US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사 업 비</a:t>
            </a:r>
            <a:r>
              <a:rPr lang="ko-KR" altLang="en-US" sz="1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한컴바탕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한컴바탕"/>
                <a:ea typeface="한컴바탕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일금 이억삼천오백육십만원정</a:t>
            </a:r>
            <a:r>
              <a:rPr lang="en-US" altLang="ko-KR" sz="1600" kern="0" dirty="0">
                <a:solidFill>
                  <a:srgbClr val="000000"/>
                </a:solidFill>
                <a:latin typeface="한컴바탕"/>
                <a:ea typeface="한컴바탕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한컴바탕"/>
                <a:ea typeface="한컴바탕"/>
              </a:rPr>
              <a:t>￦</a:t>
            </a:r>
            <a:r>
              <a:rPr lang="en-US" altLang="ko-KR" sz="1600" kern="0" dirty="0">
                <a:solidFill>
                  <a:srgbClr val="000000"/>
                </a:solidFill>
                <a:latin typeface="한컴바탕"/>
                <a:ea typeface="한컴바탕"/>
              </a:rPr>
              <a:t>235,600,000)</a:t>
            </a:r>
            <a:endParaRPr lang="ko-KR" altLang="en-US" sz="1600" kern="0" spc="0" dirty="0" smtClean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fontAlgn="base" latinLnBrk="0">
              <a:lnSpc>
                <a:spcPct val="16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- </a:t>
            </a:r>
            <a:r>
              <a:rPr lang="ko-KR" altLang="en-US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위 치</a:t>
            </a:r>
            <a:r>
              <a:rPr lang="ko-KR" altLang="en-US" sz="1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한컴바탕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한컴바탕"/>
                <a:ea typeface="한컴바탕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경기도 이천시 중일동 </a:t>
            </a:r>
            <a:r>
              <a:rPr lang="en-US" altLang="ko-KR" sz="1400" kern="0" dirty="0">
                <a:solidFill>
                  <a:srgbClr val="000000"/>
                </a:solidFill>
                <a:latin typeface="한컴바탕"/>
                <a:ea typeface="한컴바탕"/>
              </a:rPr>
              <a:t>79-4(1BL)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일원 </a:t>
            </a:r>
            <a:endParaRPr lang="ko-KR" altLang="en-US" sz="1400" kern="0" spc="0" dirty="0" smtClean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fontAlgn="base" latinLnBrk="0">
              <a:lnSpc>
                <a:spcPct val="16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- </a:t>
            </a:r>
            <a:r>
              <a:rPr lang="ko-KR" altLang="en-US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위치설명</a:t>
            </a:r>
            <a:r>
              <a:rPr lang="ko-KR" altLang="en-US" sz="1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한컴바탕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한컴바탕"/>
                <a:ea typeface="한컴바탕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아래 사진 참조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88363" y="3606357"/>
            <a:ext cx="167385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한컴바탕"/>
                <a:ea typeface="한컴바탕"/>
                <a:cs typeface="Calibri" panose="020F0502020204030204" pitchFamily="34" charset="0"/>
              </a:rPr>
              <a:t>●</a:t>
            </a:r>
            <a:r>
              <a:rPr lang="ko-KR" altLang="en-US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조감도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(1BL)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1113183" y="583095"/>
            <a:ext cx="11749038" cy="72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7" y="4763299"/>
            <a:ext cx="6037725" cy="4804432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58954" y="4518991"/>
            <a:ext cx="6364698" cy="53008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286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93806" y="1035435"/>
            <a:ext cx="209704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en-US" altLang="ko-KR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한컴바탕"/>
                <a:cs typeface="Calibri" panose="020F0502020204030204" pitchFamily="34" charset="0"/>
              </a:rPr>
              <a:t>● 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A</a:t>
            </a: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작품 설치위치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1"/>
          <a:stretch/>
        </p:blipFill>
        <p:spPr>
          <a:xfrm>
            <a:off x="670036" y="1961321"/>
            <a:ext cx="6354728" cy="462443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60066" y="1709530"/>
            <a:ext cx="6364698" cy="53008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70036" y="7977811"/>
            <a:ext cx="636584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○</a:t>
            </a:r>
            <a:r>
              <a:rPr lang="ko-KR" altLang="en-US" dirty="0" smtClean="0"/>
              <a:t>설치위치 설명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</a:t>
            </a:r>
            <a:r>
              <a:rPr lang="en-US" altLang="ko-KR" sz="1400" dirty="0" smtClean="0"/>
              <a:t>- Central Square </a:t>
            </a:r>
            <a:r>
              <a:rPr lang="ko-KR" altLang="en-US" sz="1400" dirty="0" smtClean="0"/>
              <a:t>내 지정구간 계획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단지 내 랜드마크로 역할 할 수 있는 높이를 요하는 조형 디자인으로 제안할 것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설치위치 직경 </a:t>
            </a:r>
            <a:r>
              <a:rPr lang="en-US" altLang="ko-KR" sz="1400" dirty="0" smtClean="0"/>
              <a:t>6M </a:t>
            </a:r>
            <a:r>
              <a:rPr lang="ko-KR" altLang="en-US" sz="1400" dirty="0" smtClean="0"/>
              <a:t>이내에 </a:t>
            </a:r>
            <a:r>
              <a:rPr lang="ko-KR" altLang="en-US" sz="1400" dirty="0"/>
              <a:t>계</a:t>
            </a:r>
            <a:r>
              <a:rPr lang="ko-KR" altLang="en-US" sz="1400" dirty="0" smtClean="0"/>
              <a:t>획할 것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- </a:t>
            </a:r>
            <a:r>
              <a:rPr lang="ko-KR" altLang="en-US" sz="1400" dirty="0" smtClean="0"/>
              <a:t>중량이 지나치게 나가는 작품은 지양할 것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  </a:t>
            </a:r>
            <a:endParaRPr lang="ko-KR" altLang="en-US" sz="1400" dirty="0"/>
          </a:p>
        </p:txBody>
      </p:sp>
      <p:sp>
        <p:nvSpPr>
          <p:cNvPr id="9" name="타원 8"/>
          <p:cNvSpPr/>
          <p:nvPr/>
        </p:nvSpPr>
        <p:spPr>
          <a:xfrm>
            <a:off x="4678015" y="3631094"/>
            <a:ext cx="675861" cy="67586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78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52939" y="1141452"/>
            <a:ext cx="275908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한컴바탕"/>
                <a:ea typeface="한컴바탕"/>
              </a:rPr>
              <a:t>□ 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2BL</a:t>
            </a:r>
            <a:r>
              <a:rPr lang="en-US" altLang="ko-KR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 </a:t>
            </a:r>
            <a:r>
              <a:rPr lang="ko-KR" altLang="en-US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현장설명 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(B</a:t>
            </a:r>
            <a:r>
              <a:rPr lang="ko-KR" altLang="en-US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작품</a:t>
            </a:r>
            <a:r>
              <a:rPr lang="en-US" altLang="ko-KR" b="1" kern="0" dirty="0">
                <a:solidFill>
                  <a:srgbClr val="000000"/>
                </a:solidFill>
                <a:latin typeface="한컴바탕"/>
                <a:ea typeface="한컴바탕"/>
              </a:rPr>
              <a:t>)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58954" y="1928774"/>
            <a:ext cx="6576731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- </a:t>
            </a:r>
            <a:r>
              <a:rPr lang="ko-KR" altLang="en-US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사 업 비</a:t>
            </a:r>
            <a:r>
              <a:rPr lang="ko-KR" altLang="en-US" sz="1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한컴바탕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한컴바탕"/>
                <a:ea typeface="한컴바탕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일금 </a:t>
            </a:r>
            <a:r>
              <a:rPr lang="ko-KR" altLang="en-US" sz="14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이억이백만원정</a:t>
            </a:r>
            <a:r>
              <a:rPr lang="en-US" altLang="ko-KR" sz="1600" kern="0" dirty="0">
                <a:solidFill>
                  <a:srgbClr val="000000"/>
                </a:solidFill>
                <a:latin typeface="한컴바탕"/>
                <a:ea typeface="한컴바탕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한컴바탕"/>
                <a:ea typeface="한컴바탕"/>
              </a:rPr>
              <a:t>￦</a:t>
            </a:r>
            <a:r>
              <a:rPr lang="en-US" altLang="ko-KR" sz="16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202,000,000</a:t>
            </a:r>
            <a:r>
              <a:rPr lang="en-US" altLang="ko-KR" sz="1600" kern="0" dirty="0">
                <a:solidFill>
                  <a:srgbClr val="000000"/>
                </a:solidFill>
                <a:latin typeface="한컴바탕"/>
                <a:ea typeface="한컴바탕"/>
              </a:rPr>
              <a:t>)</a:t>
            </a:r>
            <a:endParaRPr lang="ko-KR" altLang="en-US" sz="1600" kern="0" spc="0" dirty="0" smtClean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fontAlgn="base" latinLnBrk="0">
              <a:lnSpc>
                <a:spcPct val="16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- </a:t>
            </a:r>
            <a:r>
              <a:rPr lang="ko-KR" altLang="en-US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위 치</a:t>
            </a:r>
            <a:r>
              <a:rPr lang="ko-KR" altLang="en-US" sz="1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한컴바탕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한컴바탕"/>
                <a:ea typeface="한컴바탕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경기도 이천시 중일동 </a:t>
            </a:r>
            <a:r>
              <a:rPr lang="en-US" altLang="ko-KR" sz="15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60-5</a:t>
            </a:r>
            <a:r>
              <a:rPr lang="en-US" altLang="ko-KR" sz="1600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(2BL</a:t>
            </a:r>
            <a:r>
              <a:rPr lang="en-US" altLang="ko-KR" sz="1600" kern="0" dirty="0">
                <a:solidFill>
                  <a:srgbClr val="000000"/>
                </a:solidFill>
                <a:latin typeface="한컴바탕"/>
                <a:ea typeface="한컴바탕"/>
              </a:rPr>
              <a:t>)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일원 </a:t>
            </a:r>
            <a:endParaRPr lang="ko-KR" altLang="en-US" sz="1400" kern="0" spc="0" dirty="0" smtClean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fontAlgn="base" latinLnBrk="0">
              <a:lnSpc>
                <a:spcPct val="16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- </a:t>
            </a:r>
            <a:r>
              <a:rPr lang="ko-KR" altLang="en-US" sz="1400" b="1" kern="0" dirty="0">
                <a:solidFill>
                  <a:srgbClr val="000000"/>
                </a:solidFill>
                <a:latin typeface="한컴바탕"/>
                <a:ea typeface="한컴바탕"/>
              </a:rPr>
              <a:t>위치설명</a:t>
            </a:r>
            <a:r>
              <a:rPr lang="ko-KR" altLang="en-US" sz="1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한컴바탕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한컴바탕"/>
                <a:ea typeface="한컴바탕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한컴바탕"/>
                <a:ea typeface="한컴바탕"/>
              </a:rPr>
              <a:t>아래 사진 참조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88363" y="3606357"/>
            <a:ext cx="167385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한컴바탕"/>
                <a:ea typeface="한컴바탕"/>
                <a:cs typeface="Calibri" panose="020F0502020204030204" pitchFamily="34" charset="0"/>
              </a:rPr>
              <a:t>●</a:t>
            </a:r>
            <a:r>
              <a:rPr lang="ko-KR" altLang="en-US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조감도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(2BL)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1113183" y="583095"/>
            <a:ext cx="11749038" cy="72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58954" y="4518991"/>
            <a:ext cx="6364698" cy="4996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40" y="4846061"/>
            <a:ext cx="6172838" cy="436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24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93806" y="1035435"/>
            <a:ext cx="2082621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en-US" altLang="ko-KR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한컴바탕"/>
                <a:cs typeface="Calibri" panose="020F0502020204030204" pitchFamily="34" charset="0"/>
              </a:rPr>
              <a:t>● </a:t>
            </a:r>
            <a:r>
              <a:rPr lang="en-US" altLang="ko-KR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B</a:t>
            </a:r>
            <a:r>
              <a:rPr lang="ko-KR" altLang="en-US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작품 </a:t>
            </a: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설치위치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036" y="7977811"/>
            <a:ext cx="636584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○</a:t>
            </a:r>
            <a:r>
              <a:rPr lang="ko-KR" altLang="en-US" dirty="0" smtClean="0"/>
              <a:t>설치위치 설명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</a:t>
            </a:r>
            <a:r>
              <a:rPr lang="en-US" altLang="ko-KR" sz="1400" dirty="0" smtClean="0"/>
              <a:t>- Central Square </a:t>
            </a:r>
            <a:r>
              <a:rPr lang="ko-KR" altLang="en-US" sz="1400" dirty="0" smtClean="0"/>
              <a:t>내 지정구간 계획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단지 내 랜드마크로 역할 할 수 있는 높이를 요하는 조형 디자인으로 제안할 것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- </a:t>
            </a:r>
            <a:r>
              <a:rPr lang="ko-KR" altLang="en-US" sz="1400" dirty="0" smtClean="0"/>
              <a:t>설치위치 직경 </a:t>
            </a:r>
            <a:r>
              <a:rPr lang="en-US" altLang="ko-KR" sz="1400" dirty="0" smtClean="0"/>
              <a:t>6M </a:t>
            </a:r>
            <a:r>
              <a:rPr lang="ko-KR" altLang="en-US" sz="1400" dirty="0" smtClean="0"/>
              <a:t>이내에 계획할 것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- </a:t>
            </a:r>
            <a:r>
              <a:rPr lang="ko-KR" altLang="en-US" sz="1400" dirty="0" smtClean="0"/>
              <a:t>중량이 지나치게 나가는 작품은 지양할 것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</a:t>
            </a:r>
            <a:endParaRPr lang="ko-KR" altLang="en-US" sz="1400" dirty="0"/>
          </a:p>
        </p:txBody>
      </p:sp>
      <p:sp>
        <p:nvSpPr>
          <p:cNvPr id="9" name="타원 8"/>
          <p:cNvSpPr/>
          <p:nvPr/>
        </p:nvSpPr>
        <p:spPr>
          <a:xfrm>
            <a:off x="4678015" y="3631094"/>
            <a:ext cx="675861" cy="67586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" r="604"/>
          <a:stretch/>
        </p:blipFill>
        <p:spPr>
          <a:xfrm>
            <a:off x="686569" y="1867176"/>
            <a:ext cx="6371543" cy="49974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60066" y="1709530"/>
            <a:ext cx="6364698" cy="53008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2511285" y="4750903"/>
            <a:ext cx="675861" cy="67586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065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51556" y="1022183"/>
            <a:ext cx="2507418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한컴바탕"/>
                <a:ea typeface="한컴바탕"/>
              </a:rPr>
              <a:t>□ </a:t>
            </a: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기타 현장 참고자료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51556" y="1883571"/>
            <a:ext cx="2143536" cy="472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b="1" kern="0" dirty="0">
                <a:solidFill>
                  <a:srgbClr val="000000"/>
                </a:solidFill>
                <a:latin typeface="한컴바탕"/>
                <a:ea typeface="한컴바탕"/>
              </a:rPr>
              <a:t>⚫</a:t>
            </a:r>
            <a:r>
              <a:rPr lang="ko-KR" altLang="en-US" b="1" kern="0" dirty="0" smtClean="0">
                <a:solidFill>
                  <a:srgbClr val="000000"/>
                </a:solidFill>
                <a:latin typeface="한컴바탕"/>
                <a:ea typeface="한컴바탕"/>
              </a:rPr>
              <a:t>현장 전체 조감도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35" y="2876929"/>
            <a:ext cx="6224162" cy="480505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54622" y="2765425"/>
            <a:ext cx="6364698" cy="4996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585252" y="3140767"/>
            <a:ext cx="797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7030A0"/>
                </a:solidFill>
              </a:rPr>
              <a:t>1BL</a:t>
            </a:r>
            <a:endParaRPr lang="ko-KR" altLang="en-US" sz="3200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60713" y="5001850"/>
            <a:ext cx="721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srgbClr val="FF0000"/>
                </a:solidFill>
              </a:rPr>
              <a:t>2BL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45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422</Words>
  <Application>Microsoft Office PowerPoint</Application>
  <PresentationFormat>사용자 지정</PresentationFormat>
  <Paragraphs>69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맑은 고딕</vt:lpstr>
      <vt:lpstr>한컴바탕</vt:lpstr>
      <vt:lpstr>함초롬바탕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</cp:revision>
  <dcterms:created xsi:type="dcterms:W3CDTF">2023-07-26T15:24:10Z</dcterms:created>
  <dcterms:modified xsi:type="dcterms:W3CDTF">2023-07-27T02:39:15Z</dcterms:modified>
</cp:coreProperties>
</file>